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6" r:id="rId4"/>
    <p:sldMasterId id="2147483702" r:id="rId5"/>
    <p:sldMasterId id="2147483718" r:id="rId6"/>
    <p:sldMasterId id="2147483726" r:id="rId7"/>
  </p:sldMasterIdLst>
  <p:notesMasterIdLst>
    <p:notesMasterId r:id="rId19"/>
  </p:notesMasterIdLst>
  <p:handoutMasterIdLst>
    <p:handoutMasterId r:id="rId20"/>
  </p:handoutMasterIdLst>
  <p:sldIdLst>
    <p:sldId id="256" r:id="rId8"/>
    <p:sldId id="329" r:id="rId9"/>
    <p:sldId id="309" r:id="rId10"/>
    <p:sldId id="307" r:id="rId11"/>
    <p:sldId id="511" r:id="rId12"/>
    <p:sldId id="521" r:id="rId13"/>
    <p:sldId id="324" r:id="rId14"/>
    <p:sldId id="516" r:id="rId15"/>
    <p:sldId id="515" r:id="rId16"/>
    <p:sldId id="518" r:id="rId17"/>
    <p:sldId id="32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D15CB422-168D-636F-DF10-5B146F9D2204}" name="Sofia Bazzano" initials="SB" userId="S::sb@rehva.eu::1c87512d-9b96-45be-9c1a-5731e1918e1b" providerId="AD"/>
  <p188:author id="{FCE88328-54B4-9202-1429-9207B92FCCF5}" name="Sokratis Divolis" initials="SD" userId="S::sdivolis@epu.ntua.gr::99eddff2-36d1-45d0-940f-88f7584f691c" providerId="AD"/>
  <p188:author id="{375D515E-7A39-1DE2-9489-56ECA64C3AD3}" name="Katerina Papapostolou" initials="kpapap" userId="Katerina Papapostolou" providerId="None"/>
  <p188:author id="{E82A6262-3D02-587E-EFEF-E036AB217A2E}" name="Katerina Papapostolou" initials="KP" userId="S::kpapap@epu.ntua.gr::86273c40-38ed-4243-89fc-f63a8ae06047" providerId="AD"/>
  <p188:author id="{194FD1B3-EF43-B528-681A-93D28E875A6C}" name="Marta Maia" initials="MM" userId="S::marta@IEECP.ORG::8451f455-caca-4c95-af41-b59ae724bd33" providerId="AD"/>
  <p188:author id="{27278EB5-4FC5-7544-A2B2-97774FB5F5C2}" name="Ioanna Andreoulaki" initials="IA" userId="S::iandreoulaki@epu.ntua.gr::aae6bd3c-85dc-4b73-8dc4-6bf3dfbb81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83C8"/>
    <a:srgbClr val="F6F5EF"/>
    <a:srgbClr val="5E5E64"/>
    <a:srgbClr val="0F4881"/>
    <a:srgbClr val="115D9B"/>
    <a:srgbClr val="E9E6D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AF95FD-B7EB-4BEC-9676-B99E878341FC}" v="5" dt="2025-07-09T12:00:06.065"/>
    <p1510:client id="{FBCB544B-2982-42EE-B584-49B70D943B82}" v="399" dt="2025-07-09T08:02:33.9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77"/>
      </p:cViewPr>
      <p:guideLst>
        <p:guide orient="horz" pos="33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914;&#953;&#946;&#955;&#943;&#959;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914;&#953;&#946;&#955;&#943;&#959;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85A-4100-B46A-1F8A3B7AA972}"/>
              </c:ext>
            </c:extLst>
          </c:dPt>
          <c:dPt>
            <c:idx val="1"/>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85A-4100-B46A-1F8A3B7AA972}"/>
              </c:ext>
            </c:extLst>
          </c:dPt>
          <c:dPt>
            <c:idx val="2"/>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85A-4100-B46A-1F8A3B7AA972}"/>
              </c:ext>
            </c:extLst>
          </c:dPt>
          <c:dPt>
            <c:idx val="3"/>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85A-4100-B46A-1F8A3B7AA972}"/>
              </c:ext>
            </c:extLst>
          </c:dPt>
          <c:dPt>
            <c:idx val="4"/>
            <c:bubble3D val="0"/>
            <c:spPr>
              <a:solidFill>
                <a:schemeClr val="accent3">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85A-4100-B46A-1F8A3B7AA972}"/>
              </c:ext>
            </c:extLst>
          </c:dPt>
          <c:dPt>
            <c:idx val="5"/>
            <c:bubble3D val="0"/>
            <c:spPr>
              <a:solidFill>
                <a:schemeClr val="accent5">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585A-4100-B46A-1F8A3B7AA972}"/>
              </c:ext>
            </c:extLst>
          </c:dPt>
          <c:dLbls>
            <c:dLbl>
              <c:idx val="0"/>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1-585A-4100-B46A-1F8A3B7AA972}"/>
                </c:ext>
              </c:extLst>
            </c:dLbl>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3-585A-4100-B46A-1F8A3B7AA972}"/>
                </c:ext>
              </c:extLst>
            </c:dLbl>
            <c:dLbl>
              <c:idx val="2"/>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5-585A-4100-B46A-1F8A3B7AA972}"/>
                </c:ext>
              </c:extLst>
            </c:dLbl>
            <c:dLbl>
              <c:idx val="3"/>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lumMod val="60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7-585A-4100-B46A-1F8A3B7AA972}"/>
                </c:ext>
              </c:extLst>
            </c:dLbl>
            <c:dLbl>
              <c:idx val="4"/>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3">
                          <a:lumMod val="60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9-585A-4100-B46A-1F8A3B7AA972}"/>
                </c:ext>
              </c:extLst>
            </c:dLbl>
            <c:dLbl>
              <c:idx val="5"/>
              <c:layout>
                <c:manualLayout>
                  <c:x val="6.1658566899545089E-2"/>
                  <c:y val="0"/>
                </c:manualLayout>
              </c:layout>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5">
                          <a:lumMod val="60000"/>
                        </a:schemeClr>
                      </a:solidFill>
                      <a:latin typeface="Helvetica" panose="020B0604020202020204"/>
                      <a:ea typeface="+mn-ea"/>
                      <a:cs typeface="Helvetica" panose="020B0604020202020204"/>
                    </a:defRPr>
                  </a:pPr>
                  <a:endParaRPr lang="el-G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585A-4100-B46A-1F8A3B7AA97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spc="0" baseline="0">
                    <a:solidFill>
                      <a:schemeClr val="accent1"/>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Φύλλο1!$A$1:$A$6</c:f>
              <c:strCache>
                <c:ptCount val="6"/>
                <c:pt idx="0">
                  <c:v>Greece</c:v>
                </c:pt>
                <c:pt idx="1">
                  <c:v>France</c:v>
                </c:pt>
                <c:pt idx="2">
                  <c:v>Italy</c:v>
                </c:pt>
                <c:pt idx="3">
                  <c:v>Latvia</c:v>
                </c:pt>
                <c:pt idx="4">
                  <c:v>Spain</c:v>
                </c:pt>
                <c:pt idx="5">
                  <c:v>Hungary</c:v>
                </c:pt>
              </c:strCache>
            </c:strRef>
          </c:cat>
          <c:val>
            <c:numRef>
              <c:f>Φύλλο1!$B$1:$B$6</c:f>
              <c:numCache>
                <c:formatCode>General</c:formatCode>
                <c:ptCount val="6"/>
                <c:pt idx="0">
                  <c:v>23</c:v>
                </c:pt>
                <c:pt idx="1">
                  <c:v>24</c:v>
                </c:pt>
                <c:pt idx="2">
                  <c:v>43</c:v>
                </c:pt>
                <c:pt idx="3">
                  <c:v>19</c:v>
                </c:pt>
                <c:pt idx="4">
                  <c:v>2</c:v>
                </c:pt>
                <c:pt idx="5">
                  <c:v>1</c:v>
                </c:pt>
              </c:numCache>
            </c:numRef>
          </c:val>
          <c:extLst>
            <c:ext xmlns:c16="http://schemas.microsoft.com/office/drawing/2014/chart" uri="{C3380CC4-5D6E-409C-BE32-E72D297353CC}">
              <c16:uniqueId val="{0000000C-585A-4100-B46A-1F8A3B7AA972}"/>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l-G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5">
                  <a:shade val="44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5570-4CAF-AB68-AE26B4F9F84E}"/>
              </c:ext>
            </c:extLst>
          </c:dPt>
          <c:dPt>
            <c:idx val="1"/>
            <c:bubble3D val="0"/>
            <c:spPr>
              <a:solidFill>
                <a:schemeClr val="accent5">
                  <a:shade val="58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5570-4CAF-AB68-AE26B4F9F84E}"/>
              </c:ext>
            </c:extLst>
          </c:dPt>
          <c:dPt>
            <c:idx val="2"/>
            <c:bubble3D val="0"/>
            <c:spPr>
              <a:solidFill>
                <a:schemeClr val="accent5">
                  <a:shade val="72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5570-4CAF-AB68-AE26B4F9F84E}"/>
              </c:ext>
            </c:extLst>
          </c:dPt>
          <c:dPt>
            <c:idx val="3"/>
            <c:bubble3D val="0"/>
            <c:spPr>
              <a:solidFill>
                <a:schemeClr val="accent5">
                  <a:shade val="86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5570-4CAF-AB68-AE26B4F9F84E}"/>
              </c:ext>
            </c:extLst>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9-5570-4CAF-AB68-AE26B4F9F84E}"/>
              </c:ext>
            </c:extLst>
          </c:dPt>
          <c:dPt>
            <c:idx val="5"/>
            <c:bubble3D val="0"/>
            <c:spPr>
              <a:solidFill>
                <a:schemeClr val="accent5">
                  <a:tint val="86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B-5570-4CAF-AB68-AE26B4F9F84E}"/>
              </c:ext>
            </c:extLst>
          </c:dPt>
          <c:dPt>
            <c:idx val="6"/>
            <c:bubble3D val="0"/>
            <c:spPr>
              <a:solidFill>
                <a:schemeClr val="accent5">
                  <a:tint val="72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D-5570-4CAF-AB68-AE26B4F9F84E}"/>
              </c:ext>
            </c:extLst>
          </c:dPt>
          <c:dPt>
            <c:idx val="7"/>
            <c:bubble3D val="0"/>
            <c:spPr>
              <a:solidFill>
                <a:schemeClr val="accent5">
                  <a:tint val="58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F-5570-4CAF-AB68-AE26B4F9F84E}"/>
              </c:ext>
            </c:extLst>
          </c:dPt>
          <c:dPt>
            <c:idx val="8"/>
            <c:bubble3D val="0"/>
            <c:spPr>
              <a:solidFill>
                <a:schemeClr val="accent5">
                  <a:tint val="44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11-5570-4CAF-AB68-AE26B4F9F84E}"/>
              </c:ext>
            </c:extLst>
          </c:dPt>
          <c:dLbls>
            <c:dLbl>
              <c:idx val="0"/>
              <c:spPr>
                <a:noFill/>
                <a:ln>
                  <a:noFill/>
                </a:ln>
                <a:effectLst/>
              </c:spPr>
              <c:txPr>
                <a:bodyPr rot="0" spcFirstLastPara="1" vertOverflow="ellipsis" vert="horz" wrap="square" anchor="ctr" anchorCtr="1"/>
                <a:lstStyle/>
                <a:p>
                  <a:pPr>
                    <a:defRPr sz="1000" b="1" i="0" u="none" strike="noStrike" kern="1200" spc="0" baseline="0">
                      <a:solidFill>
                        <a:schemeClr val="accent5">
                          <a:shade val="44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1-5570-4CAF-AB68-AE26B4F9F84E}"/>
                </c:ext>
              </c:extLst>
            </c:dLbl>
            <c:dLbl>
              <c:idx val="1"/>
              <c:spPr>
                <a:noFill/>
                <a:ln>
                  <a:noFill/>
                </a:ln>
                <a:effectLst/>
              </c:spPr>
              <c:txPr>
                <a:bodyPr rot="0" spcFirstLastPara="1" vertOverflow="ellipsis" vert="horz" wrap="square" anchor="ctr" anchorCtr="1"/>
                <a:lstStyle/>
                <a:p>
                  <a:pPr>
                    <a:defRPr sz="1000" b="1" i="0" u="none" strike="noStrike" kern="1200" spc="0" baseline="0">
                      <a:solidFill>
                        <a:schemeClr val="accent5">
                          <a:shade val="58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3-5570-4CAF-AB68-AE26B4F9F84E}"/>
                </c:ext>
              </c:extLst>
            </c:dLbl>
            <c:dLbl>
              <c:idx val="2"/>
              <c:spPr>
                <a:noFill/>
                <a:ln>
                  <a:noFill/>
                </a:ln>
                <a:effectLst/>
              </c:spPr>
              <c:txPr>
                <a:bodyPr rot="0" spcFirstLastPara="1" vertOverflow="ellipsis" vert="horz" wrap="square" anchor="ctr" anchorCtr="1"/>
                <a:lstStyle/>
                <a:p>
                  <a:pPr>
                    <a:defRPr sz="1000" b="1" i="0" u="none" strike="noStrike" kern="1200" spc="0" baseline="0">
                      <a:solidFill>
                        <a:schemeClr val="accent5">
                          <a:shade val="72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5-5570-4CAF-AB68-AE26B4F9F84E}"/>
                </c:ext>
              </c:extLst>
            </c:dLbl>
            <c:dLbl>
              <c:idx val="3"/>
              <c:spPr>
                <a:noFill/>
                <a:ln>
                  <a:noFill/>
                </a:ln>
                <a:effectLst/>
              </c:spPr>
              <c:txPr>
                <a:bodyPr rot="0" spcFirstLastPara="1" vertOverflow="ellipsis" vert="horz" wrap="square" anchor="ctr" anchorCtr="1"/>
                <a:lstStyle/>
                <a:p>
                  <a:pPr>
                    <a:defRPr sz="1000" b="1" i="0" u="none" strike="noStrike" kern="1200" spc="0" baseline="0">
                      <a:solidFill>
                        <a:schemeClr val="accent5">
                          <a:shade val="86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7-5570-4CAF-AB68-AE26B4F9F84E}"/>
                </c:ext>
              </c:extLst>
            </c:dLbl>
            <c:dLbl>
              <c:idx val="4"/>
              <c:layout>
                <c:manualLayout>
                  <c:x val="-6.3723251114248536E-2"/>
                  <c:y val="0"/>
                </c:manualLayout>
              </c:layout>
              <c:spPr>
                <a:noFill/>
                <a:ln>
                  <a:noFill/>
                </a:ln>
                <a:effectLst/>
              </c:spPr>
              <c:txPr>
                <a:bodyPr rot="0" spcFirstLastPara="1" vertOverflow="ellipsis" vert="horz" wrap="square" anchor="ctr" anchorCtr="1"/>
                <a:lstStyle/>
                <a:p>
                  <a:pPr>
                    <a:defRPr sz="1000" b="1" i="0" u="none" strike="noStrike" kern="1200" spc="0" baseline="0">
                      <a:solidFill>
                        <a:schemeClr val="accent5"/>
                      </a:solidFill>
                      <a:latin typeface="Helvetica" panose="020B0604020202020204"/>
                      <a:ea typeface="+mn-ea"/>
                      <a:cs typeface="Helvetica" panose="020B0604020202020204"/>
                    </a:defRPr>
                  </a:pPr>
                  <a:endParaRPr lang="el-GR"/>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5570-4CAF-AB68-AE26B4F9F84E}"/>
                </c:ext>
              </c:extLst>
            </c:dLbl>
            <c:dLbl>
              <c:idx val="5"/>
              <c:spPr>
                <a:noFill/>
                <a:ln>
                  <a:noFill/>
                </a:ln>
                <a:effectLst/>
              </c:spPr>
              <c:txPr>
                <a:bodyPr rot="0" spcFirstLastPara="1" vertOverflow="ellipsis" vert="horz" wrap="square" anchor="ctr" anchorCtr="1"/>
                <a:lstStyle/>
                <a:p>
                  <a:pPr>
                    <a:defRPr sz="1000" b="1" i="0" u="none" strike="noStrike" kern="1200" spc="0" baseline="0">
                      <a:solidFill>
                        <a:schemeClr val="accent5">
                          <a:tint val="86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B-5570-4CAF-AB68-AE26B4F9F84E}"/>
                </c:ext>
              </c:extLst>
            </c:dLbl>
            <c:dLbl>
              <c:idx val="6"/>
              <c:spPr>
                <a:noFill/>
                <a:ln>
                  <a:noFill/>
                </a:ln>
                <a:effectLst/>
              </c:spPr>
              <c:txPr>
                <a:bodyPr rot="0" spcFirstLastPara="1" vertOverflow="ellipsis" vert="horz" wrap="square" anchor="ctr" anchorCtr="1"/>
                <a:lstStyle/>
                <a:p>
                  <a:pPr>
                    <a:defRPr sz="1000" b="1" i="0" u="none" strike="noStrike" kern="1200" spc="0" baseline="0">
                      <a:solidFill>
                        <a:schemeClr val="accent5">
                          <a:tint val="72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D-5570-4CAF-AB68-AE26B4F9F84E}"/>
                </c:ext>
              </c:extLst>
            </c:dLbl>
            <c:dLbl>
              <c:idx val="7"/>
              <c:spPr>
                <a:noFill/>
                <a:ln>
                  <a:noFill/>
                </a:ln>
                <a:effectLst/>
              </c:spPr>
              <c:txPr>
                <a:bodyPr rot="0" spcFirstLastPara="1" vertOverflow="ellipsis" vert="horz" wrap="square" anchor="ctr" anchorCtr="1"/>
                <a:lstStyle/>
                <a:p>
                  <a:pPr>
                    <a:defRPr sz="1000" b="1" i="0" u="none" strike="noStrike" kern="1200" spc="0" baseline="0">
                      <a:solidFill>
                        <a:schemeClr val="accent5">
                          <a:tint val="58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0F-5570-4CAF-AB68-AE26B4F9F84E}"/>
                </c:ext>
              </c:extLst>
            </c:dLbl>
            <c:dLbl>
              <c:idx val="8"/>
              <c:spPr>
                <a:noFill/>
                <a:ln>
                  <a:noFill/>
                </a:ln>
                <a:effectLst/>
              </c:spPr>
              <c:txPr>
                <a:bodyPr rot="0" spcFirstLastPara="1" vertOverflow="ellipsis" vert="horz" wrap="square" anchor="ctr" anchorCtr="1"/>
                <a:lstStyle/>
                <a:p>
                  <a:pPr>
                    <a:defRPr sz="1000" b="1" i="0" u="none" strike="noStrike" kern="1200" spc="0" baseline="0">
                      <a:solidFill>
                        <a:schemeClr val="accent5">
                          <a:tint val="44000"/>
                        </a:schemeClr>
                      </a:solidFill>
                      <a:latin typeface="Helvetica" panose="020B0604020202020204"/>
                      <a:ea typeface="+mn-ea"/>
                      <a:cs typeface="Helvetica" panose="020B0604020202020204"/>
                    </a:defRPr>
                  </a:pPr>
                  <a:endParaRPr lang="el-GR"/>
                </a:p>
              </c:txPr>
              <c:dLblPos val="outEnd"/>
              <c:showLegendKey val="0"/>
              <c:showVal val="0"/>
              <c:showCatName val="1"/>
              <c:showSerName val="0"/>
              <c:showPercent val="1"/>
              <c:showBubbleSize val="0"/>
              <c:extLst>
                <c:ext xmlns:c16="http://schemas.microsoft.com/office/drawing/2014/chart" uri="{C3380CC4-5D6E-409C-BE32-E72D297353CC}">
                  <c16:uniqueId val="{00000011-5570-4CAF-AB68-AE26B4F9F84E}"/>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Φύλλο1!$M$1:$M$9</c:f>
              <c:strCache>
                <c:ptCount val="9"/>
                <c:pt idx="0">
                  <c:v>Municipal</c:v>
                </c:pt>
                <c:pt idx="1">
                  <c:v>Educational</c:v>
                </c:pt>
                <c:pt idx="2">
                  <c:v>Office</c:v>
                </c:pt>
                <c:pt idx="3">
                  <c:v>Sports facility</c:v>
                </c:pt>
                <c:pt idx="4">
                  <c:v>Residential</c:v>
                </c:pt>
                <c:pt idx="5">
                  <c:v>Healthcare</c:v>
                </c:pt>
                <c:pt idx="6">
                  <c:v>Industrial</c:v>
                </c:pt>
                <c:pt idx="7">
                  <c:v>Commercial</c:v>
                </c:pt>
                <c:pt idx="8">
                  <c:v>Accomodation</c:v>
                </c:pt>
              </c:strCache>
            </c:strRef>
          </c:cat>
          <c:val>
            <c:numRef>
              <c:f>Φύλλο1!$N$1:$N$9</c:f>
              <c:numCache>
                <c:formatCode>General</c:formatCode>
                <c:ptCount val="9"/>
                <c:pt idx="0">
                  <c:v>13</c:v>
                </c:pt>
                <c:pt idx="1">
                  <c:v>21</c:v>
                </c:pt>
                <c:pt idx="2">
                  <c:v>10</c:v>
                </c:pt>
                <c:pt idx="3">
                  <c:v>3</c:v>
                </c:pt>
                <c:pt idx="4">
                  <c:v>2</c:v>
                </c:pt>
                <c:pt idx="5">
                  <c:v>22</c:v>
                </c:pt>
                <c:pt idx="6">
                  <c:v>8</c:v>
                </c:pt>
                <c:pt idx="7">
                  <c:v>31</c:v>
                </c:pt>
                <c:pt idx="8">
                  <c:v>2</c:v>
                </c:pt>
              </c:numCache>
            </c:numRef>
          </c:val>
          <c:extLst>
            <c:ext xmlns:c16="http://schemas.microsoft.com/office/drawing/2014/chart" uri="{C3380CC4-5D6E-409C-BE32-E72D297353CC}">
              <c16:uniqueId val="{00000012-5570-4CAF-AB68-AE26B4F9F84E}"/>
            </c:ext>
          </c:extLst>
        </c:ser>
        <c:dLbls>
          <c:dLblPos val="outEnd"/>
          <c:showLegendKey val="0"/>
          <c:showVal val="0"/>
          <c:showCatName val="1"/>
          <c:showSerName val="0"/>
          <c:showPercent val="0"/>
          <c:showBubbleSize val="0"/>
          <c:showLeaderLines val="1"/>
        </c:dLbls>
      </c:pie3DChart>
      <c:spPr>
        <a:noFill/>
        <a:ln>
          <a:noFill/>
        </a:ln>
        <a:effectLst/>
      </c:spPr>
    </c:plotArea>
    <c:plotVisOnly val="1"/>
    <c:dispBlanksAs val="gap"/>
    <c:showDLblsOverMax val="0"/>
  </c:chart>
  <c:spPr>
    <a:noFill/>
    <a:ln>
      <a:noFill/>
    </a:ln>
    <a:effectLst/>
  </c:spPr>
  <c:txPr>
    <a:bodyPr/>
    <a:lstStyle/>
    <a:p>
      <a:pPr>
        <a:defRPr>
          <a:latin typeface="Helvetica" panose="020B0604020202020204"/>
          <a:cs typeface="Helvetica" panose="020B0604020202020204"/>
        </a:defRPr>
      </a:pPr>
      <a:endParaRPr lang="el-G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ata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image" Target="../media/image45.png"/><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image" Target="../media/image45.png"/><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0D30DA-4FAC-48BD-9E71-569D61365971}" type="doc">
      <dgm:prSet loTypeId="urn:microsoft.com/office/officeart/2005/8/layout/vList4" loCatId="list" qsTypeId="urn:microsoft.com/office/officeart/2005/8/quickstyle/3d3" qsCatId="3D" csTypeId="urn:microsoft.com/office/officeart/2005/8/colors/accent1_2" csCatId="accent1" phldr="1"/>
      <dgm:spPr/>
      <dgm:t>
        <a:bodyPr/>
        <a:lstStyle/>
        <a:p>
          <a:endParaRPr lang="el-GR"/>
        </a:p>
      </dgm:t>
    </dgm:pt>
    <dgm:pt modelId="{32D04FE8-FE37-4C35-9D5D-227C46F9267B}">
      <dgm:prSet phldrT="[Κείμενο]" custT="1"/>
      <dgm:spPr>
        <a:solidFill>
          <a:srgbClr val="115D9B"/>
        </a:solidFill>
      </dgm:spPr>
      <dgm:t>
        <a:bodyPr/>
        <a:lstStyle/>
        <a:p>
          <a:r>
            <a:rPr lang="en-US" sz="2000">
              <a:latin typeface="Helvetica" panose="020B0504020202030204" pitchFamily="34" charset="0"/>
            </a:rPr>
            <a:t>Needs</a:t>
          </a:r>
          <a:endParaRPr lang="el-GR" sz="2000"/>
        </a:p>
      </dgm:t>
    </dgm:pt>
    <dgm:pt modelId="{E65157AE-7ABF-4B95-A3A0-36ABEE0AD7D8}" type="parTrans" cxnId="{2CBFB630-406F-408C-89DD-FD02604ADF08}">
      <dgm:prSet/>
      <dgm:spPr/>
      <dgm:t>
        <a:bodyPr/>
        <a:lstStyle/>
        <a:p>
          <a:endParaRPr lang="el-GR" sz="1600"/>
        </a:p>
      </dgm:t>
    </dgm:pt>
    <dgm:pt modelId="{40ED8F37-0506-4578-A3E0-E7C858B2EA65}" type="sibTrans" cxnId="{2CBFB630-406F-408C-89DD-FD02604ADF08}">
      <dgm:prSet/>
      <dgm:spPr/>
      <dgm:t>
        <a:bodyPr/>
        <a:lstStyle/>
        <a:p>
          <a:endParaRPr lang="el-GR" sz="1600"/>
        </a:p>
      </dgm:t>
    </dgm:pt>
    <dgm:pt modelId="{39D6DB46-323C-4C72-9F86-15F83848D688}">
      <dgm:prSet phldrT="[Κείμενο]" custT="1"/>
      <dgm:spPr>
        <a:solidFill>
          <a:srgbClr val="115D9B"/>
        </a:solidFill>
      </dgm:spPr>
      <dgm:t>
        <a:bodyPr/>
        <a:lstStyle/>
        <a:p>
          <a:r>
            <a:rPr lang="en-US" sz="1600" b="0">
              <a:latin typeface="Helvetica" panose="020B0504020202030204" pitchFamily="34" charset="0"/>
            </a:rPr>
            <a:t>Access to</a:t>
          </a:r>
          <a:r>
            <a:rPr lang="fr-FR" sz="1600" b="0">
              <a:latin typeface="Helvetica" panose="020B0504020202030204" pitchFamily="34" charset="0"/>
            </a:rPr>
            <a:t> finance</a:t>
          </a:r>
          <a:endParaRPr lang="el-GR" sz="1600" b="0"/>
        </a:p>
      </dgm:t>
    </dgm:pt>
    <dgm:pt modelId="{CDDF302D-CC6A-4108-BA32-5348B30DAEA0}" type="parTrans" cxnId="{EB82574E-3BD5-4861-A24C-C2636A200350}">
      <dgm:prSet/>
      <dgm:spPr/>
      <dgm:t>
        <a:bodyPr/>
        <a:lstStyle/>
        <a:p>
          <a:endParaRPr lang="el-GR" sz="1600"/>
        </a:p>
      </dgm:t>
    </dgm:pt>
    <dgm:pt modelId="{C1C806CA-896F-42F9-8FAB-BD1717DCE25D}" type="sibTrans" cxnId="{EB82574E-3BD5-4861-A24C-C2636A200350}">
      <dgm:prSet/>
      <dgm:spPr/>
      <dgm:t>
        <a:bodyPr/>
        <a:lstStyle/>
        <a:p>
          <a:endParaRPr lang="el-GR" sz="1600"/>
        </a:p>
      </dgm:t>
    </dgm:pt>
    <dgm:pt modelId="{56B53FA4-8614-4718-B680-E05ED9F8F173}">
      <dgm:prSet phldrT="[Κείμενο]" custT="1"/>
      <dgm:spPr>
        <a:solidFill>
          <a:srgbClr val="115D9B"/>
        </a:solidFill>
      </dgm:spPr>
      <dgm:t>
        <a:bodyPr/>
        <a:lstStyle/>
        <a:p>
          <a:r>
            <a:rPr lang="fr-FR" sz="1600" b="0" err="1">
              <a:latin typeface="Helvetica" panose="020B0504020202030204" pitchFamily="34" charset="0"/>
            </a:rPr>
            <a:t>Technical</a:t>
          </a:r>
          <a:r>
            <a:rPr lang="fr-FR" sz="1600" b="0">
              <a:latin typeface="Helvetica" panose="020B0504020202030204" pitchFamily="34" charset="0"/>
            </a:rPr>
            <a:t> expertise</a:t>
          </a:r>
          <a:endParaRPr lang="el-GR" sz="1600" b="0"/>
        </a:p>
      </dgm:t>
    </dgm:pt>
    <dgm:pt modelId="{F794DF8E-9D69-40BD-8E66-7F04ED13F6CC}" type="parTrans" cxnId="{AB31A4E2-FE98-4081-BE6F-A5C4A8012CCF}">
      <dgm:prSet/>
      <dgm:spPr/>
      <dgm:t>
        <a:bodyPr/>
        <a:lstStyle/>
        <a:p>
          <a:endParaRPr lang="el-GR" sz="1600"/>
        </a:p>
      </dgm:t>
    </dgm:pt>
    <dgm:pt modelId="{A6A33DC3-CAC8-4D6D-B1EE-06D2E949BA75}" type="sibTrans" cxnId="{AB31A4E2-FE98-4081-BE6F-A5C4A8012CCF}">
      <dgm:prSet/>
      <dgm:spPr/>
      <dgm:t>
        <a:bodyPr/>
        <a:lstStyle/>
        <a:p>
          <a:endParaRPr lang="el-GR" sz="1600"/>
        </a:p>
      </dgm:t>
    </dgm:pt>
    <dgm:pt modelId="{2BA2C09B-6D0B-4988-843C-E6A9FFA49404}">
      <dgm:prSet phldrT="[Κείμενο]" custT="1"/>
      <dgm:spPr>
        <a:solidFill>
          <a:srgbClr val="115D9B"/>
        </a:solidFill>
      </dgm:spPr>
      <dgm:t>
        <a:bodyPr/>
        <a:lstStyle/>
        <a:p>
          <a:r>
            <a:rPr lang="en-US" sz="2000">
              <a:latin typeface="Helvetica" panose="020B0504020202030204" pitchFamily="34" charset="0"/>
            </a:rPr>
            <a:t>Interests</a:t>
          </a:r>
          <a:endParaRPr lang="el-GR" sz="2000"/>
        </a:p>
      </dgm:t>
    </dgm:pt>
    <dgm:pt modelId="{B7AA30B3-CFBA-40D4-BD0E-9ECE443124C7}" type="parTrans" cxnId="{9468EA91-046E-43AD-9CEB-8D114745AF4E}">
      <dgm:prSet/>
      <dgm:spPr/>
      <dgm:t>
        <a:bodyPr/>
        <a:lstStyle/>
        <a:p>
          <a:endParaRPr lang="el-GR" sz="1600"/>
        </a:p>
      </dgm:t>
    </dgm:pt>
    <dgm:pt modelId="{9727D874-487D-4D31-AF21-C8EB095709DF}" type="sibTrans" cxnId="{9468EA91-046E-43AD-9CEB-8D114745AF4E}">
      <dgm:prSet/>
      <dgm:spPr/>
      <dgm:t>
        <a:bodyPr/>
        <a:lstStyle/>
        <a:p>
          <a:endParaRPr lang="el-GR" sz="1600"/>
        </a:p>
      </dgm:t>
    </dgm:pt>
    <dgm:pt modelId="{8E55802B-0DE5-40B1-BF68-B0AD0EF283D3}">
      <dgm:prSet phldrT="[Κείμενο]" custT="1"/>
      <dgm:spPr>
        <a:solidFill>
          <a:srgbClr val="115D9B"/>
        </a:solidFill>
      </dgm:spPr>
      <dgm:t>
        <a:bodyPr/>
        <a:lstStyle/>
        <a:p>
          <a:r>
            <a:rPr lang="en-US" sz="2000">
              <a:latin typeface="Helvetica" panose="020B0504020202030204" pitchFamily="34" charset="0"/>
            </a:rPr>
            <a:t>Barriers</a:t>
          </a:r>
          <a:endParaRPr lang="el-GR" sz="2000"/>
        </a:p>
      </dgm:t>
    </dgm:pt>
    <dgm:pt modelId="{5BA7B91F-2C46-4618-8EE5-56E1AE848750}" type="parTrans" cxnId="{AFED5801-1FC0-4165-8AB0-F0C957A91F27}">
      <dgm:prSet/>
      <dgm:spPr/>
      <dgm:t>
        <a:bodyPr/>
        <a:lstStyle/>
        <a:p>
          <a:endParaRPr lang="el-GR" sz="1600"/>
        </a:p>
      </dgm:t>
    </dgm:pt>
    <dgm:pt modelId="{380D323B-1C4E-45A7-90EA-008AD8FCDE99}" type="sibTrans" cxnId="{AFED5801-1FC0-4165-8AB0-F0C957A91F27}">
      <dgm:prSet/>
      <dgm:spPr/>
      <dgm:t>
        <a:bodyPr/>
        <a:lstStyle/>
        <a:p>
          <a:endParaRPr lang="el-GR" sz="1600"/>
        </a:p>
      </dgm:t>
    </dgm:pt>
    <dgm:pt modelId="{83AC0816-ADE3-4EB9-95E0-A360B32A79AE}">
      <dgm:prSet phldrT="[Κείμενο]" custT="1"/>
      <dgm:spPr>
        <a:solidFill>
          <a:srgbClr val="115D9B"/>
        </a:solidFill>
      </dgm:spPr>
      <dgm:t>
        <a:bodyPr/>
        <a:lstStyle/>
        <a:p>
          <a:r>
            <a:rPr lang="fr-FR" sz="1600" b="0">
              <a:latin typeface="Helvetica" panose="020B0504020202030204" pitchFamily="34" charset="0"/>
            </a:rPr>
            <a:t>High </a:t>
          </a:r>
          <a:r>
            <a:rPr lang="fr-FR" sz="1600" b="0" err="1">
              <a:latin typeface="Helvetica" panose="020B0504020202030204" pitchFamily="34" charset="0"/>
            </a:rPr>
            <a:t>upfront</a:t>
          </a:r>
          <a:r>
            <a:rPr lang="fr-FR" sz="1600" b="0">
              <a:latin typeface="Helvetica" panose="020B0504020202030204" pitchFamily="34" charset="0"/>
            </a:rPr>
            <a:t> </a:t>
          </a:r>
          <a:r>
            <a:rPr lang="fr-FR" sz="1600" b="0" err="1">
              <a:latin typeface="Helvetica" panose="020B0504020202030204" pitchFamily="34" charset="0"/>
            </a:rPr>
            <a:t>costs</a:t>
          </a:r>
          <a:endParaRPr lang="el-GR" sz="1600" b="0"/>
        </a:p>
      </dgm:t>
    </dgm:pt>
    <dgm:pt modelId="{06B67824-60B3-440E-AD3A-A94056F82372}" type="parTrans" cxnId="{22C10EE9-1C25-417B-834E-8152D0E92E90}">
      <dgm:prSet/>
      <dgm:spPr/>
      <dgm:t>
        <a:bodyPr/>
        <a:lstStyle/>
        <a:p>
          <a:endParaRPr lang="el-GR" sz="1600"/>
        </a:p>
      </dgm:t>
    </dgm:pt>
    <dgm:pt modelId="{FF26E3AE-00CD-4235-B258-EB13959E51C3}" type="sibTrans" cxnId="{22C10EE9-1C25-417B-834E-8152D0E92E90}">
      <dgm:prSet/>
      <dgm:spPr/>
      <dgm:t>
        <a:bodyPr/>
        <a:lstStyle/>
        <a:p>
          <a:endParaRPr lang="el-GR" sz="1600"/>
        </a:p>
      </dgm:t>
    </dgm:pt>
    <dgm:pt modelId="{64E284CD-933E-416E-B1FC-08B844D5C7ED}">
      <dgm:prSet phldrT="[Κείμενο]" custT="1"/>
      <dgm:spPr>
        <a:solidFill>
          <a:srgbClr val="115D9B"/>
        </a:solidFill>
      </dgm:spPr>
      <dgm:t>
        <a:bodyPr/>
        <a:lstStyle/>
        <a:p>
          <a:r>
            <a:rPr lang="fr-FR" sz="1600" b="0" err="1">
              <a:latin typeface="Helvetica" panose="020B0504020202030204" pitchFamily="34" charset="0"/>
            </a:rPr>
            <a:t>Lack</a:t>
          </a:r>
          <a:r>
            <a:rPr lang="fr-FR" sz="1600" b="0">
              <a:latin typeface="Helvetica" panose="020B0504020202030204" pitchFamily="34" charset="0"/>
            </a:rPr>
            <a:t> of </a:t>
          </a:r>
          <a:r>
            <a:rPr lang="fr-FR" sz="1600" b="0" err="1">
              <a:latin typeface="Helvetica" panose="020B0504020202030204" pitchFamily="34" charset="0"/>
            </a:rPr>
            <a:t>awareness</a:t>
          </a:r>
          <a:r>
            <a:rPr lang="fr-FR" sz="1600" b="0">
              <a:latin typeface="Helvetica" panose="020B0504020202030204" pitchFamily="34" charset="0"/>
            </a:rPr>
            <a:t> and information</a:t>
          </a:r>
          <a:endParaRPr lang="el-GR" sz="1600" b="0"/>
        </a:p>
      </dgm:t>
    </dgm:pt>
    <dgm:pt modelId="{608C5406-2C9E-48F4-B2CA-1CF524A8B4D0}" type="parTrans" cxnId="{7A81911A-8A39-443D-8D01-93EEBDF95962}">
      <dgm:prSet/>
      <dgm:spPr/>
      <dgm:t>
        <a:bodyPr/>
        <a:lstStyle/>
        <a:p>
          <a:endParaRPr lang="el-GR" sz="1600"/>
        </a:p>
      </dgm:t>
    </dgm:pt>
    <dgm:pt modelId="{042364CD-CB40-4BB2-B636-4BF2F44F54DC}" type="sibTrans" cxnId="{7A81911A-8A39-443D-8D01-93EEBDF95962}">
      <dgm:prSet/>
      <dgm:spPr/>
      <dgm:t>
        <a:bodyPr/>
        <a:lstStyle/>
        <a:p>
          <a:endParaRPr lang="el-GR" sz="1600"/>
        </a:p>
      </dgm:t>
    </dgm:pt>
    <dgm:pt modelId="{3A3419C4-3545-477A-BD16-FEBD10F7A705}">
      <dgm:prSet phldrT="[Κείμενο]" custT="1"/>
      <dgm:spPr>
        <a:solidFill>
          <a:srgbClr val="115D9B"/>
        </a:solidFill>
      </dgm:spPr>
      <dgm:t>
        <a:bodyPr/>
        <a:lstStyle/>
        <a:p>
          <a:r>
            <a:rPr lang="fr-FR" sz="1600" b="0" err="1">
              <a:latin typeface="Helvetica" panose="020B0504020202030204" pitchFamily="34" charset="0"/>
            </a:rPr>
            <a:t>Simplified</a:t>
          </a:r>
          <a:r>
            <a:rPr lang="fr-FR" sz="1600" b="0">
              <a:latin typeface="Helvetica" panose="020B0504020202030204" pitchFamily="34" charset="0"/>
            </a:rPr>
            <a:t> </a:t>
          </a:r>
          <a:r>
            <a:rPr lang="fr-FR" sz="1600" b="0" err="1">
              <a:latin typeface="Helvetica" panose="020B0504020202030204" pitchFamily="34" charset="0"/>
            </a:rPr>
            <a:t>processes</a:t>
          </a:r>
          <a:endParaRPr lang="el-GR" sz="1600" b="0"/>
        </a:p>
      </dgm:t>
    </dgm:pt>
    <dgm:pt modelId="{60FE1F9B-84C0-4101-81FB-045FA9D5B707}" type="parTrans" cxnId="{E2E1E66D-8F5A-4E8C-B9A9-982B1E7E8119}">
      <dgm:prSet/>
      <dgm:spPr/>
      <dgm:t>
        <a:bodyPr/>
        <a:lstStyle/>
        <a:p>
          <a:endParaRPr lang="el-GR" sz="1600"/>
        </a:p>
      </dgm:t>
    </dgm:pt>
    <dgm:pt modelId="{741B27A2-86E9-4658-B28E-04059B68EEEB}" type="sibTrans" cxnId="{E2E1E66D-8F5A-4E8C-B9A9-982B1E7E8119}">
      <dgm:prSet/>
      <dgm:spPr/>
      <dgm:t>
        <a:bodyPr/>
        <a:lstStyle/>
        <a:p>
          <a:endParaRPr lang="el-GR" sz="1600"/>
        </a:p>
      </dgm:t>
    </dgm:pt>
    <dgm:pt modelId="{3CE771A4-6E80-4E3C-8137-E0789C3D394F}">
      <dgm:prSet phldrT="[Κείμενο]" custT="1"/>
      <dgm:spPr>
        <a:solidFill>
          <a:srgbClr val="115D9B"/>
        </a:solidFill>
      </dgm:spPr>
      <dgm:t>
        <a:bodyPr/>
        <a:lstStyle/>
        <a:p>
          <a:r>
            <a:rPr lang="fr-FR" sz="1600" b="0" err="1">
              <a:latin typeface="Helvetica" panose="020B0504020202030204" pitchFamily="34" charset="0"/>
            </a:rPr>
            <a:t>Complexity</a:t>
          </a:r>
          <a:r>
            <a:rPr lang="fr-FR" sz="1600" b="0">
              <a:latin typeface="Helvetica" panose="020B0504020202030204" pitchFamily="34" charset="0"/>
            </a:rPr>
            <a:t> of pro</a:t>
          </a:r>
          <a:r>
            <a:rPr lang="en-US" sz="1600" b="0" err="1">
              <a:latin typeface="Helvetica" panose="020B0504020202030204" pitchFamily="34" charset="0"/>
            </a:rPr>
            <a:t>cedures</a:t>
          </a:r>
          <a:r>
            <a:rPr lang="en-US" sz="1600" b="0">
              <a:latin typeface="Helvetica" panose="020B0504020202030204" pitchFamily="34" charset="0"/>
            </a:rPr>
            <a:t> </a:t>
          </a:r>
          <a:endParaRPr lang="el-GR" sz="1600" b="0"/>
        </a:p>
      </dgm:t>
    </dgm:pt>
    <dgm:pt modelId="{B5913589-7756-41ED-ACA8-E0D01575A5ED}" type="parTrans" cxnId="{ECC6B45D-7E9E-4EB4-93B1-8BB0141146A8}">
      <dgm:prSet/>
      <dgm:spPr/>
      <dgm:t>
        <a:bodyPr/>
        <a:lstStyle/>
        <a:p>
          <a:endParaRPr lang="el-GR" sz="1600"/>
        </a:p>
      </dgm:t>
    </dgm:pt>
    <dgm:pt modelId="{0F68107A-31EA-45F7-AC38-27D69A6F4143}" type="sibTrans" cxnId="{ECC6B45D-7E9E-4EB4-93B1-8BB0141146A8}">
      <dgm:prSet/>
      <dgm:spPr/>
      <dgm:t>
        <a:bodyPr/>
        <a:lstStyle/>
        <a:p>
          <a:endParaRPr lang="el-GR" sz="1600"/>
        </a:p>
      </dgm:t>
    </dgm:pt>
    <dgm:pt modelId="{DA008C06-7B91-4F38-AB71-2A49FA361754}">
      <dgm:prSet phldrT="[Κείμενο]" custT="1"/>
      <dgm:spPr>
        <a:solidFill>
          <a:srgbClr val="115D9B"/>
        </a:solidFill>
      </dgm:spPr>
      <dgm:t>
        <a:bodyPr/>
        <a:lstStyle/>
        <a:p>
          <a:r>
            <a:rPr lang="en-US" sz="1600">
              <a:latin typeface="Helvetica" panose="020B0504020202030204" pitchFamily="34" charset="0"/>
            </a:rPr>
            <a:t>Energy and cost savings</a:t>
          </a:r>
          <a:endParaRPr lang="el-GR" sz="1600"/>
        </a:p>
      </dgm:t>
    </dgm:pt>
    <dgm:pt modelId="{0A223C5B-3CB1-407B-B1CB-2763A8ADC9F8}" type="parTrans" cxnId="{90617E29-8DEB-4452-BE13-DAF404BBEEF0}">
      <dgm:prSet/>
      <dgm:spPr/>
      <dgm:t>
        <a:bodyPr/>
        <a:lstStyle/>
        <a:p>
          <a:endParaRPr lang="el-GR" sz="1600"/>
        </a:p>
      </dgm:t>
    </dgm:pt>
    <dgm:pt modelId="{A275190F-BDDC-4D6B-B144-7F367611A1CC}" type="sibTrans" cxnId="{90617E29-8DEB-4452-BE13-DAF404BBEEF0}">
      <dgm:prSet/>
      <dgm:spPr/>
      <dgm:t>
        <a:bodyPr/>
        <a:lstStyle/>
        <a:p>
          <a:endParaRPr lang="el-GR" sz="1600"/>
        </a:p>
      </dgm:t>
    </dgm:pt>
    <dgm:pt modelId="{09D0ECF6-30A7-4904-A1CA-C4863F51E0E0}">
      <dgm:prSet custT="1"/>
      <dgm:spPr/>
      <dgm:t>
        <a:bodyPr/>
        <a:lstStyle/>
        <a:p>
          <a:r>
            <a:rPr lang="en-US" sz="1600">
              <a:latin typeface="Helvetica" panose="020B0504020202030204" pitchFamily="34" charset="0"/>
            </a:rPr>
            <a:t>Property value enhancement</a:t>
          </a:r>
          <a:endParaRPr lang="el-GR" sz="1600"/>
        </a:p>
      </dgm:t>
    </dgm:pt>
    <dgm:pt modelId="{C413225D-8701-454D-A113-EF733895522F}" type="parTrans" cxnId="{4C5DB67A-C685-495C-ADBF-A0B33A923EA2}">
      <dgm:prSet/>
      <dgm:spPr/>
      <dgm:t>
        <a:bodyPr/>
        <a:lstStyle/>
        <a:p>
          <a:endParaRPr lang="el-GR" sz="1600"/>
        </a:p>
      </dgm:t>
    </dgm:pt>
    <dgm:pt modelId="{82FC68DC-A30E-448A-88DB-23FDB77FAFC2}" type="sibTrans" cxnId="{4C5DB67A-C685-495C-ADBF-A0B33A923EA2}">
      <dgm:prSet/>
      <dgm:spPr/>
      <dgm:t>
        <a:bodyPr/>
        <a:lstStyle/>
        <a:p>
          <a:endParaRPr lang="el-GR" sz="1600"/>
        </a:p>
      </dgm:t>
    </dgm:pt>
    <dgm:pt modelId="{00EC1BA0-A0AB-48E7-A287-0F26EDD166A4}">
      <dgm:prSet custT="1"/>
      <dgm:spPr/>
      <dgm:t>
        <a:bodyPr/>
        <a:lstStyle/>
        <a:p>
          <a:r>
            <a:rPr lang="en-US" sz="1600" b="0">
              <a:latin typeface="Helvetica" panose="020B0504020202030204" pitchFamily="34" charset="0"/>
            </a:rPr>
            <a:t>Enhanced Comfort and Indoor Environment Quality</a:t>
          </a:r>
          <a:endParaRPr lang="el-GR" sz="1600" b="0"/>
        </a:p>
      </dgm:t>
    </dgm:pt>
    <dgm:pt modelId="{E9841CBE-A818-4E5A-B123-FF3CE9A31813}" type="parTrans" cxnId="{EDA1B7C2-F4FB-45CA-95FB-AB143805E944}">
      <dgm:prSet/>
      <dgm:spPr/>
      <dgm:t>
        <a:bodyPr/>
        <a:lstStyle/>
        <a:p>
          <a:endParaRPr lang="el-GR" sz="1600"/>
        </a:p>
      </dgm:t>
    </dgm:pt>
    <dgm:pt modelId="{6B77CBC9-AEDC-4F12-82B1-A2E0F67804EA}" type="sibTrans" cxnId="{EDA1B7C2-F4FB-45CA-95FB-AB143805E944}">
      <dgm:prSet/>
      <dgm:spPr/>
      <dgm:t>
        <a:bodyPr/>
        <a:lstStyle/>
        <a:p>
          <a:endParaRPr lang="el-GR" sz="1600"/>
        </a:p>
      </dgm:t>
    </dgm:pt>
    <dgm:pt modelId="{83A2204C-EF46-4D2B-943C-C995A9AC5AE1}" type="pres">
      <dgm:prSet presAssocID="{D80D30DA-4FAC-48BD-9E71-569D61365971}" presName="linear" presStyleCnt="0">
        <dgm:presLayoutVars>
          <dgm:dir/>
          <dgm:resizeHandles val="exact"/>
        </dgm:presLayoutVars>
      </dgm:prSet>
      <dgm:spPr/>
    </dgm:pt>
    <dgm:pt modelId="{27DF441D-4FC1-45A1-B793-8C93A847C8AC}" type="pres">
      <dgm:prSet presAssocID="{32D04FE8-FE37-4C35-9D5D-227C46F9267B}" presName="comp" presStyleCnt="0"/>
      <dgm:spPr/>
    </dgm:pt>
    <dgm:pt modelId="{3A7C04CC-8B35-40FC-8364-C4B1EA5137AC}" type="pres">
      <dgm:prSet presAssocID="{32D04FE8-FE37-4C35-9D5D-227C46F9267B}" presName="box" presStyleLbl="node1" presStyleIdx="0" presStyleCnt="3" custLinFactNeighborX="-10960" custLinFactNeighborY="-284"/>
      <dgm:spPr/>
    </dgm:pt>
    <dgm:pt modelId="{16798EB5-5011-4E07-A858-39EC9762A03E}" type="pres">
      <dgm:prSet presAssocID="{32D04FE8-FE37-4C35-9D5D-227C46F9267B}" presName="img" presStyleLbl="fgImgPlace1" presStyleIdx="0" presStyleCnt="3"/>
      <dgm:spPr>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D8B718C4-2FBD-40C3-BEAF-079634C2FF87}" type="pres">
      <dgm:prSet presAssocID="{32D04FE8-FE37-4C35-9D5D-227C46F9267B}" presName="text" presStyleLbl="node1" presStyleIdx="0" presStyleCnt="3">
        <dgm:presLayoutVars>
          <dgm:bulletEnabled val="1"/>
        </dgm:presLayoutVars>
      </dgm:prSet>
      <dgm:spPr/>
    </dgm:pt>
    <dgm:pt modelId="{7036285E-D648-4F10-A301-634218D508E6}" type="pres">
      <dgm:prSet presAssocID="{40ED8F37-0506-4578-A3E0-E7C858B2EA65}" presName="spacer" presStyleCnt="0"/>
      <dgm:spPr/>
    </dgm:pt>
    <dgm:pt modelId="{80E80B08-9460-4F18-9AD9-C68398BB134E}" type="pres">
      <dgm:prSet presAssocID="{2BA2C09B-6D0B-4988-843C-E6A9FFA49404}" presName="comp" presStyleCnt="0"/>
      <dgm:spPr/>
    </dgm:pt>
    <dgm:pt modelId="{80E2B742-B2D3-4C53-92B7-3E664030CB84}" type="pres">
      <dgm:prSet presAssocID="{2BA2C09B-6D0B-4988-843C-E6A9FFA49404}" presName="box" presStyleLbl="node1" presStyleIdx="1" presStyleCnt="3" custLinFactNeighborX="-1566" custLinFactNeighborY="0"/>
      <dgm:spPr/>
    </dgm:pt>
    <dgm:pt modelId="{F2E41575-9553-49F3-8825-58AD8525418F}" type="pres">
      <dgm:prSet presAssocID="{2BA2C09B-6D0B-4988-843C-E6A9FFA49404}" presName="img" presStyleLbl="fgImgPlace1" presStyleIdx="1" presStyleCnt="3"/>
      <dgm:spPr>
        <a:blipFill>
          <a:blip xmlns:r="http://schemas.openxmlformats.org/officeDocument/2006/relationships"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C50F37BB-FA95-4BDB-A3FC-BE40BE8A6308}" type="pres">
      <dgm:prSet presAssocID="{2BA2C09B-6D0B-4988-843C-E6A9FFA49404}" presName="text" presStyleLbl="node1" presStyleIdx="1" presStyleCnt="3">
        <dgm:presLayoutVars>
          <dgm:bulletEnabled val="1"/>
        </dgm:presLayoutVars>
      </dgm:prSet>
      <dgm:spPr/>
    </dgm:pt>
    <dgm:pt modelId="{66222CC8-335E-4497-8C94-BAA5073F344B}" type="pres">
      <dgm:prSet presAssocID="{9727D874-487D-4D31-AF21-C8EB095709DF}" presName="spacer" presStyleCnt="0"/>
      <dgm:spPr/>
    </dgm:pt>
    <dgm:pt modelId="{D7B8ED9D-6E2A-430F-87E8-0B938D3D0B16}" type="pres">
      <dgm:prSet presAssocID="{8E55802B-0DE5-40B1-BF68-B0AD0EF283D3}" presName="comp" presStyleCnt="0"/>
      <dgm:spPr/>
    </dgm:pt>
    <dgm:pt modelId="{ADE55DE0-385E-4E99-B90F-E00A153A896F}" type="pres">
      <dgm:prSet presAssocID="{8E55802B-0DE5-40B1-BF68-B0AD0EF283D3}" presName="box" presStyleLbl="node1" presStyleIdx="2" presStyleCnt="3" custLinFactNeighborX="0" custLinFactNeighborY="-2160"/>
      <dgm:spPr/>
    </dgm:pt>
    <dgm:pt modelId="{D6AE462C-04C7-4EF5-A987-B80E6B420DA9}" type="pres">
      <dgm:prSet presAssocID="{8E55802B-0DE5-40B1-BF68-B0AD0EF283D3}" presName="img" presStyleLbl="fgImgPlace1" presStyleIdx="2" presStyleCnt="3"/>
      <dgm:spPr>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2068AF67-93BB-4AB6-B9DC-AABE9362AC85}" type="pres">
      <dgm:prSet presAssocID="{8E55802B-0DE5-40B1-BF68-B0AD0EF283D3}" presName="text" presStyleLbl="node1" presStyleIdx="2" presStyleCnt="3">
        <dgm:presLayoutVars>
          <dgm:bulletEnabled val="1"/>
        </dgm:presLayoutVars>
      </dgm:prSet>
      <dgm:spPr/>
    </dgm:pt>
  </dgm:ptLst>
  <dgm:cxnLst>
    <dgm:cxn modelId="{AFED5801-1FC0-4165-8AB0-F0C957A91F27}" srcId="{D80D30DA-4FAC-48BD-9E71-569D61365971}" destId="{8E55802B-0DE5-40B1-BF68-B0AD0EF283D3}" srcOrd="2" destOrd="0" parTransId="{5BA7B91F-2C46-4618-8EE5-56E1AE848750}" sibTransId="{380D323B-1C4E-45A7-90EA-008AD8FCDE99}"/>
    <dgm:cxn modelId="{7A81911A-8A39-443D-8D01-93EEBDF95962}" srcId="{8E55802B-0DE5-40B1-BF68-B0AD0EF283D3}" destId="{64E284CD-933E-416E-B1FC-08B844D5C7ED}" srcOrd="2" destOrd="0" parTransId="{608C5406-2C9E-48F4-B2CA-1CF524A8B4D0}" sibTransId="{042364CD-CB40-4BB2-B636-4BF2F44F54DC}"/>
    <dgm:cxn modelId="{C2BB921F-5DB0-4CC0-94AD-B318E04371F6}" type="presOf" srcId="{09D0ECF6-30A7-4904-A1CA-C4863F51E0E0}" destId="{80E2B742-B2D3-4C53-92B7-3E664030CB84}" srcOrd="0" destOrd="2" presId="urn:microsoft.com/office/officeart/2005/8/layout/vList4"/>
    <dgm:cxn modelId="{90617E29-8DEB-4452-BE13-DAF404BBEEF0}" srcId="{2BA2C09B-6D0B-4988-843C-E6A9FFA49404}" destId="{DA008C06-7B91-4F38-AB71-2A49FA361754}" srcOrd="0" destOrd="0" parTransId="{0A223C5B-3CB1-407B-B1CB-2763A8ADC9F8}" sibTransId="{A275190F-BDDC-4D6B-B144-7F367611A1CC}"/>
    <dgm:cxn modelId="{2E25B929-0B98-4606-AAFC-FDC96A52B3EA}" type="presOf" srcId="{2BA2C09B-6D0B-4988-843C-E6A9FFA49404}" destId="{80E2B742-B2D3-4C53-92B7-3E664030CB84}" srcOrd="0" destOrd="0" presId="urn:microsoft.com/office/officeart/2005/8/layout/vList4"/>
    <dgm:cxn modelId="{2CBFB630-406F-408C-89DD-FD02604ADF08}" srcId="{D80D30DA-4FAC-48BD-9E71-569D61365971}" destId="{32D04FE8-FE37-4C35-9D5D-227C46F9267B}" srcOrd="0" destOrd="0" parTransId="{E65157AE-7ABF-4B95-A3A0-36ABEE0AD7D8}" sibTransId="{40ED8F37-0506-4578-A3E0-E7C858B2EA65}"/>
    <dgm:cxn modelId="{ECC6B45D-7E9E-4EB4-93B1-8BB0141146A8}" srcId="{8E55802B-0DE5-40B1-BF68-B0AD0EF283D3}" destId="{3CE771A4-6E80-4E3C-8137-E0789C3D394F}" srcOrd="1" destOrd="0" parTransId="{B5913589-7756-41ED-ACA8-E0D01575A5ED}" sibTransId="{0F68107A-31EA-45F7-AC38-27D69A6F4143}"/>
    <dgm:cxn modelId="{3A87345F-C23A-408E-89D2-ACE9B22BDEF4}" type="presOf" srcId="{D80D30DA-4FAC-48BD-9E71-569D61365971}" destId="{83A2204C-EF46-4D2B-943C-C995A9AC5AE1}" srcOrd="0" destOrd="0" presId="urn:microsoft.com/office/officeart/2005/8/layout/vList4"/>
    <dgm:cxn modelId="{9511D141-FB79-4AAC-82DA-563E9835CE07}" type="presOf" srcId="{3CE771A4-6E80-4E3C-8137-E0789C3D394F}" destId="{ADE55DE0-385E-4E99-B90F-E00A153A896F}" srcOrd="0" destOrd="2" presId="urn:microsoft.com/office/officeart/2005/8/layout/vList4"/>
    <dgm:cxn modelId="{E2E1E66D-8F5A-4E8C-B9A9-982B1E7E8119}" srcId="{32D04FE8-FE37-4C35-9D5D-227C46F9267B}" destId="{3A3419C4-3545-477A-BD16-FEBD10F7A705}" srcOrd="2" destOrd="0" parTransId="{60FE1F9B-84C0-4101-81FB-045FA9D5B707}" sibTransId="{741B27A2-86E9-4658-B28E-04059B68EEEB}"/>
    <dgm:cxn modelId="{EB82574E-3BD5-4861-A24C-C2636A200350}" srcId="{32D04FE8-FE37-4C35-9D5D-227C46F9267B}" destId="{39D6DB46-323C-4C72-9F86-15F83848D688}" srcOrd="0" destOrd="0" parTransId="{CDDF302D-CC6A-4108-BA32-5348B30DAEA0}" sibTransId="{C1C806CA-896F-42F9-8FAB-BD1717DCE25D}"/>
    <dgm:cxn modelId="{3A64D46F-68A6-421D-B5C7-2D98D645A887}" type="presOf" srcId="{2BA2C09B-6D0B-4988-843C-E6A9FFA49404}" destId="{C50F37BB-FA95-4BDB-A3FC-BE40BE8A6308}" srcOrd="1" destOrd="0" presId="urn:microsoft.com/office/officeart/2005/8/layout/vList4"/>
    <dgm:cxn modelId="{799EBA56-A33E-47E4-A3BD-028084EE9053}" type="presOf" srcId="{8E55802B-0DE5-40B1-BF68-B0AD0EF283D3}" destId="{ADE55DE0-385E-4E99-B90F-E00A153A896F}" srcOrd="0" destOrd="0" presId="urn:microsoft.com/office/officeart/2005/8/layout/vList4"/>
    <dgm:cxn modelId="{4C5DB67A-C685-495C-ADBF-A0B33A923EA2}" srcId="{2BA2C09B-6D0B-4988-843C-E6A9FFA49404}" destId="{09D0ECF6-30A7-4904-A1CA-C4863F51E0E0}" srcOrd="1" destOrd="0" parTransId="{C413225D-8701-454D-A113-EF733895522F}" sibTransId="{82FC68DC-A30E-448A-88DB-23FDB77FAFC2}"/>
    <dgm:cxn modelId="{F3F0E284-D03E-4930-A15B-A5C436CAC7F6}" type="presOf" srcId="{8E55802B-0DE5-40B1-BF68-B0AD0EF283D3}" destId="{2068AF67-93BB-4AB6-B9DC-AABE9362AC85}" srcOrd="1" destOrd="0" presId="urn:microsoft.com/office/officeart/2005/8/layout/vList4"/>
    <dgm:cxn modelId="{AE8A8B86-246F-4843-81A9-23E85C736533}" type="presOf" srcId="{3A3419C4-3545-477A-BD16-FEBD10F7A705}" destId="{D8B718C4-2FBD-40C3-BEAF-079634C2FF87}" srcOrd="1" destOrd="3" presId="urn:microsoft.com/office/officeart/2005/8/layout/vList4"/>
    <dgm:cxn modelId="{9468EA91-046E-43AD-9CEB-8D114745AF4E}" srcId="{D80D30DA-4FAC-48BD-9E71-569D61365971}" destId="{2BA2C09B-6D0B-4988-843C-E6A9FFA49404}" srcOrd="1" destOrd="0" parTransId="{B7AA30B3-CFBA-40D4-BD0E-9ECE443124C7}" sibTransId="{9727D874-487D-4D31-AF21-C8EB095709DF}"/>
    <dgm:cxn modelId="{BDD23392-B6D0-4A4B-9EA3-EA8B3A4822F0}" type="presOf" srcId="{56B53FA4-8614-4718-B680-E05ED9F8F173}" destId="{D8B718C4-2FBD-40C3-BEAF-079634C2FF87}" srcOrd="1" destOrd="2" presId="urn:microsoft.com/office/officeart/2005/8/layout/vList4"/>
    <dgm:cxn modelId="{EDA1B7C2-F4FB-45CA-95FB-AB143805E944}" srcId="{2BA2C09B-6D0B-4988-843C-E6A9FFA49404}" destId="{00EC1BA0-A0AB-48E7-A287-0F26EDD166A4}" srcOrd="2" destOrd="0" parTransId="{E9841CBE-A818-4E5A-B123-FF3CE9A31813}" sibTransId="{6B77CBC9-AEDC-4F12-82B1-A2E0F67804EA}"/>
    <dgm:cxn modelId="{175FF2C3-AE05-48A5-928A-64B2C0F1BA5B}" type="presOf" srcId="{83AC0816-ADE3-4EB9-95E0-A360B32A79AE}" destId="{ADE55DE0-385E-4E99-B90F-E00A153A896F}" srcOrd="0" destOrd="1" presId="urn:microsoft.com/office/officeart/2005/8/layout/vList4"/>
    <dgm:cxn modelId="{FC4800C9-C262-42EF-B131-982480EA1FF2}" type="presOf" srcId="{39D6DB46-323C-4C72-9F86-15F83848D688}" destId="{D8B718C4-2FBD-40C3-BEAF-079634C2FF87}" srcOrd="1" destOrd="1" presId="urn:microsoft.com/office/officeart/2005/8/layout/vList4"/>
    <dgm:cxn modelId="{EF95D3CE-96E2-4412-B0AA-F3E35A3C7227}" type="presOf" srcId="{56B53FA4-8614-4718-B680-E05ED9F8F173}" destId="{3A7C04CC-8B35-40FC-8364-C4B1EA5137AC}" srcOrd="0" destOrd="2" presId="urn:microsoft.com/office/officeart/2005/8/layout/vList4"/>
    <dgm:cxn modelId="{46CB59D7-8D14-4EFD-9840-B2605B48EFCC}" type="presOf" srcId="{3CE771A4-6E80-4E3C-8137-E0789C3D394F}" destId="{2068AF67-93BB-4AB6-B9DC-AABE9362AC85}" srcOrd="1" destOrd="2" presId="urn:microsoft.com/office/officeart/2005/8/layout/vList4"/>
    <dgm:cxn modelId="{3BBE45D9-1FAF-485F-9EDC-506EF7653F3B}" type="presOf" srcId="{3A3419C4-3545-477A-BD16-FEBD10F7A705}" destId="{3A7C04CC-8B35-40FC-8364-C4B1EA5137AC}" srcOrd="0" destOrd="3" presId="urn:microsoft.com/office/officeart/2005/8/layout/vList4"/>
    <dgm:cxn modelId="{13FABCDB-A3AC-4C00-862B-7A03048C91A3}" type="presOf" srcId="{00EC1BA0-A0AB-48E7-A287-0F26EDD166A4}" destId="{80E2B742-B2D3-4C53-92B7-3E664030CB84}" srcOrd="0" destOrd="3" presId="urn:microsoft.com/office/officeart/2005/8/layout/vList4"/>
    <dgm:cxn modelId="{CF67D4E1-7C58-481C-A436-181919D9C6B2}" type="presOf" srcId="{32D04FE8-FE37-4C35-9D5D-227C46F9267B}" destId="{D8B718C4-2FBD-40C3-BEAF-079634C2FF87}" srcOrd="1" destOrd="0" presId="urn:microsoft.com/office/officeart/2005/8/layout/vList4"/>
    <dgm:cxn modelId="{B7E257E2-5D45-481F-898D-918C7BC8699A}" type="presOf" srcId="{DA008C06-7B91-4F38-AB71-2A49FA361754}" destId="{80E2B742-B2D3-4C53-92B7-3E664030CB84}" srcOrd="0" destOrd="1" presId="urn:microsoft.com/office/officeart/2005/8/layout/vList4"/>
    <dgm:cxn modelId="{AB31A4E2-FE98-4081-BE6F-A5C4A8012CCF}" srcId="{32D04FE8-FE37-4C35-9D5D-227C46F9267B}" destId="{56B53FA4-8614-4718-B680-E05ED9F8F173}" srcOrd="1" destOrd="0" parTransId="{F794DF8E-9D69-40BD-8E66-7F04ED13F6CC}" sibTransId="{A6A33DC3-CAC8-4D6D-B1EE-06D2E949BA75}"/>
    <dgm:cxn modelId="{22C10EE9-1C25-417B-834E-8152D0E92E90}" srcId="{8E55802B-0DE5-40B1-BF68-B0AD0EF283D3}" destId="{83AC0816-ADE3-4EB9-95E0-A360B32A79AE}" srcOrd="0" destOrd="0" parTransId="{06B67824-60B3-440E-AD3A-A94056F82372}" sibTransId="{FF26E3AE-00CD-4235-B258-EB13959E51C3}"/>
    <dgm:cxn modelId="{515F78E9-56BD-4D5A-B150-64EE459E1BE5}" type="presOf" srcId="{83AC0816-ADE3-4EB9-95E0-A360B32A79AE}" destId="{2068AF67-93BB-4AB6-B9DC-AABE9362AC85}" srcOrd="1" destOrd="1" presId="urn:microsoft.com/office/officeart/2005/8/layout/vList4"/>
    <dgm:cxn modelId="{D47CFCE9-9638-4F05-B4F5-901016665B01}" type="presOf" srcId="{00EC1BA0-A0AB-48E7-A287-0F26EDD166A4}" destId="{C50F37BB-FA95-4BDB-A3FC-BE40BE8A6308}" srcOrd="1" destOrd="3" presId="urn:microsoft.com/office/officeart/2005/8/layout/vList4"/>
    <dgm:cxn modelId="{61B912EA-BA02-40A3-B11B-066200E5151E}" type="presOf" srcId="{32D04FE8-FE37-4C35-9D5D-227C46F9267B}" destId="{3A7C04CC-8B35-40FC-8364-C4B1EA5137AC}" srcOrd="0" destOrd="0" presId="urn:microsoft.com/office/officeart/2005/8/layout/vList4"/>
    <dgm:cxn modelId="{4CE700EE-D322-4FE7-B942-06F886B25A18}" type="presOf" srcId="{09D0ECF6-30A7-4904-A1CA-C4863F51E0E0}" destId="{C50F37BB-FA95-4BDB-A3FC-BE40BE8A6308}" srcOrd="1" destOrd="2" presId="urn:microsoft.com/office/officeart/2005/8/layout/vList4"/>
    <dgm:cxn modelId="{71EDE7F0-07B2-43D1-B961-CCAA9B89CCDA}" type="presOf" srcId="{39D6DB46-323C-4C72-9F86-15F83848D688}" destId="{3A7C04CC-8B35-40FC-8364-C4B1EA5137AC}" srcOrd="0" destOrd="1" presId="urn:microsoft.com/office/officeart/2005/8/layout/vList4"/>
    <dgm:cxn modelId="{6F2828F3-E8C0-4E28-90CC-692B3A6BBABF}" type="presOf" srcId="{DA008C06-7B91-4F38-AB71-2A49FA361754}" destId="{C50F37BB-FA95-4BDB-A3FC-BE40BE8A6308}" srcOrd="1" destOrd="1" presId="urn:microsoft.com/office/officeart/2005/8/layout/vList4"/>
    <dgm:cxn modelId="{D350B2F3-F1B3-4F5F-8186-485755A006ED}" type="presOf" srcId="{64E284CD-933E-416E-B1FC-08B844D5C7ED}" destId="{ADE55DE0-385E-4E99-B90F-E00A153A896F}" srcOrd="0" destOrd="3" presId="urn:microsoft.com/office/officeart/2005/8/layout/vList4"/>
    <dgm:cxn modelId="{23540DF8-5435-4D3A-8F80-455DF0691D78}" type="presOf" srcId="{64E284CD-933E-416E-B1FC-08B844D5C7ED}" destId="{2068AF67-93BB-4AB6-B9DC-AABE9362AC85}" srcOrd="1" destOrd="3" presId="urn:microsoft.com/office/officeart/2005/8/layout/vList4"/>
    <dgm:cxn modelId="{48A071A7-2727-4722-8344-C7A07666C6DC}" type="presParOf" srcId="{83A2204C-EF46-4D2B-943C-C995A9AC5AE1}" destId="{27DF441D-4FC1-45A1-B793-8C93A847C8AC}" srcOrd="0" destOrd="0" presId="urn:microsoft.com/office/officeart/2005/8/layout/vList4"/>
    <dgm:cxn modelId="{0228846C-0F33-4D11-9656-426184B67B0C}" type="presParOf" srcId="{27DF441D-4FC1-45A1-B793-8C93A847C8AC}" destId="{3A7C04CC-8B35-40FC-8364-C4B1EA5137AC}" srcOrd="0" destOrd="0" presId="urn:microsoft.com/office/officeart/2005/8/layout/vList4"/>
    <dgm:cxn modelId="{501F69DB-F8C3-43E0-9970-DC67EA5B00E7}" type="presParOf" srcId="{27DF441D-4FC1-45A1-B793-8C93A847C8AC}" destId="{16798EB5-5011-4E07-A858-39EC9762A03E}" srcOrd="1" destOrd="0" presId="urn:microsoft.com/office/officeart/2005/8/layout/vList4"/>
    <dgm:cxn modelId="{C83D06A6-B4AA-455E-BAC5-254EF993618F}" type="presParOf" srcId="{27DF441D-4FC1-45A1-B793-8C93A847C8AC}" destId="{D8B718C4-2FBD-40C3-BEAF-079634C2FF87}" srcOrd="2" destOrd="0" presId="urn:microsoft.com/office/officeart/2005/8/layout/vList4"/>
    <dgm:cxn modelId="{FD40618A-6AF3-41BA-855E-E5743B3334D1}" type="presParOf" srcId="{83A2204C-EF46-4D2B-943C-C995A9AC5AE1}" destId="{7036285E-D648-4F10-A301-634218D508E6}" srcOrd="1" destOrd="0" presId="urn:microsoft.com/office/officeart/2005/8/layout/vList4"/>
    <dgm:cxn modelId="{ADD9AB58-7BEB-4CE8-B9CB-24DBB5FD4B82}" type="presParOf" srcId="{83A2204C-EF46-4D2B-943C-C995A9AC5AE1}" destId="{80E80B08-9460-4F18-9AD9-C68398BB134E}" srcOrd="2" destOrd="0" presId="urn:microsoft.com/office/officeart/2005/8/layout/vList4"/>
    <dgm:cxn modelId="{E19395A4-C471-4D60-88FA-9A334EE2CD30}" type="presParOf" srcId="{80E80B08-9460-4F18-9AD9-C68398BB134E}" destId="{80E2B742-B2D3-4C53-92B7-3E664030CB84}" srcOrd="0" destOrd="0" presId="urn:microsoft.com/office/officeart/2005/8/layout/vList4"/>
    <dgm:cxn modelId="{D5575F06-0C5E-4877-97D9-9EBC25A5CD87}" type="presParOf" srcId="{80E80B08-9460-4F18-9AD9-C68398BB134E}" destId="{F2E41575-9553-49F3-8825-58AD8525418F}" srcOrd="1" destOrd="0" presId="urn:microsoft.com/office/officeart/2005/8/layout/vList4"/>
    <dgm:cxn modelId="{F685E807-DFE7-478D-A65A-8A55D5EC515D}" type="presParOf" srcId="{80E80B08-9460-4F18-9AD9-C68398BB134E}" destId="{C50F37BB-FA95-4BDB-A3FC-BE40BE8A6308}" srcOrd="2" destOrd="0" presId="urn:microsoft.com/office/officeart/2005/8/layout/vList4"/>
    <dgm:cxn modelId="{44D10317-0C0A-46E5-9BF8-C2FFB6A5CBEA}" type="presParOf" srcId="{83A2204C-EF46-4D2B-943C-C995A9AC5AE1}" destId="{66222CC8-335E-4497-8C94-BAA5073F344B}" srcOrd="3" destOrd="0" presId="urn:microsoft.com/office/officeart/2005/8/layout/vList4"/>
    <dgm:cxn modelId="{4F2BA731-B63C-4662-8F64-3B235A173463}" type="presParOf" srcId="{83A2204C-EF46-4D2B-943C-C995A9AC5AE1}" destId="{D7B8ED9D-6E2A-430F-87E8-0B938D3D0B16}" srcOrd="4" destOrd="0" presId="urn:microsoft.com/office/officeart/2005/8/layout/vList4"/>
    <dgm:cxn modelId="{27A4E33F-E048-4FEE-BFC4-391B78D24A6F}" type="presParOf" srcId="{D7B8ED9D-6E2A-430F-87E8-0B938D3D0B16}" destId="{ADE55DE0-385E-4E99-B90F-E00A153A896F}" srcOrd="0" destOrd="0" presId="urn:microsoft.com/office/officeart/2005/8/layout/vList4"/>
    <dgm:cxn modelId="{EC78C441-F23E-48A0-92C4-7FA2B08A83C9}" type="presParOf" srcId="{D7B8ED9D-6E2A-430F-87E8-0B938D3D0B16}" destId="{D6AE462C-04C7-4EF5-A987-B80E6B420DA9}" srcOrd="1" destOrd="0" presId="urn:microsoft.com/office/officeart/2005/8/layout/vList4"/>
    <dgm:cxn modelId="{A1671781-79CE-4ED6-AE91-6FF56C4AB972}" type="presParOf" srcId="{D7B8ED9D-6E2A-430F-87E8-0B938D3D0B16}" destId="{2068AF67-93BB-4AB6-B9DC-AABE9362AC85}"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0D30DA-4FAC-48BD-9E71-569D61365971}" type="doc">
      <dgm:prSet loTypeId="urn:microsoft.com/office/officeart/2005/8/layout/vList4" loCatId="list" qsTypeId="urn:microsoft.com/office/officeart/2005/8/quickstyle/3d3" qsCatId="3D" csTypeId="urn:microsoft.com/office/officeart/2005/8/colors/accent1_2" csCatId="accent1" phldr="1"/>
      <dgm:spPr/>
      <dgm:t>
        <a:bodyPr/>
        <a:lstStyle/>
        <a:p>
          <a:endParaRPr lang="el-GR"/>
        </a:p>
      </dgm:t>
    </dgm:pt>
    <dgm:pt modelId="{32D04FE8-FE37-4C35-9D5D-227C46F9267B}">
      <dgm:prSet phldrT="[Κείμενο]"/>
      <dgm:spPr>
        <a:solidFill>
          <a:srgbClr val="115D9B"/>
        </a:solidFill>
      </dgm:spPr>
      <dgm:t>
        <a:bodyPr/>
        <a:lstStyle/>
        <a:p>
          <a:r>
            <a:rPr lang="en-US">
              <a:latin typeface="Helvetica" panose="020B0504020202030204" pitchFamily="34" charset="0"/>
            </a:rPr>
            <a:t>Needs</a:t>
          </a:r>
          <a:endParaRPr lang="el-GR"/>
        </a:p>
      </dgm:t>
    </dgm:pt>
    <dgm:pt modelId="{E65157AE-7ABF-4B95-A3A0-36ABEE0AD7D8}" type="parTrans" cxnId="{2CBFB630-406F-408C-89DD-FD02604ADF08}">
      <dgm:prSet/>
      <dgm:spPr/>
      <dgm:t>
        <a:bodyPr/>
        <a:lstStyle/>
        <a:p>
          <a:endParaRPr lang="el-GR"/>
        </a:p>
      </dgm:t>
    </dgm:pt>
    <dgm:pt modelId="{40ED8F37-0506-4578-A3E0-E7C858B2EA65}" type="sibTrans" cxnId="{2CBFB630-406F-408C-89DD-FD02604ADF08}">
      <dgm:prSet/>
      <dgm:spPr/>
      <dgm:t>
        <a:bodyPr/>
        <a:lstStyle/>
        <a:p>
          <a:endParaRPr lang="el-GR"/>
        </a:p>
      </dgm:t>
    </dgm:pt>
    <dgm:pt modelId="{2BA2C09B-6D0B-4988-843C-E6A9FFA49404}">
      <dgm:prSet phldrT="[Κείμενο]"/>
      <dgm:spPr>
        <a:solidFill>
          <a:srgbClr val="115D9B"/>
        </a:solidFill>
      </dgm:spPr>
      <dgm:t>
        <a:bodyPr/>
        <a:lstStyle/>
        <a:p>
          <a:r>
            <a:rPr lang="en-US">
              <a:latin typeface="Helvetica" panose="020B0504020202030204" pitchFamily="34" charset="0"/>
            </a:rPr>
            <a:t>Interests</a:t>
          </a:r>
          <a:endParaRPr lang="el-GR"/>
        </a:p>
      </dgm:t>
    </dgm:pt>
    <dgm:pt modelId="{B7AA30B3-CFBA-40D4-BD0E-9ECE443124C7}" type="parTrans" cxnId="{9468EA91-046E-43AD-9CEB-8D114745AF4E}">
      <dgm:prSet/>
      <dgm:spPr/>
      <dgm:t>
        <a:bodyPr/>
        <a:lstStyle/>
        <a:p>
          <a:endParaRPr lang="el-GR"/>
        </a:p>
      </dgm:t>
    </dgm:pt>
    <dgm:pt modelId="{9727D874-487D-4D31-AF21-C8EB095709DF}" type="sibTrans" cxnId="{9468EA91-046E-43AD-9CEB-8D114745AF4E}">
      <dgm:prSet/>
      <dgm:spPr/>
      <dgm:t>
        <a:bodyPr/>
        <a:lstStyle/>
        <a:p>
          <a:endParaRPr lang="el-GR"/>
        </a:p>
      </dgm:t>
    </dgm:pt>
    <dgm:pt modelId="{3E08C35D-D4C2-4852-AC23-A687FB84B610}">
      <dgm:prSet phldrT="[Κείμενο]"/>
      <dgm:spPr>
        <a:solidFill>
          <a:srgbClr val="115D9B"/>
        </a:solidFill>
      </dgm:spPr>
      <dgm:t>
        <a:bodyPr/>
        <a:lstStyle/>
        <a:p>
          <a:r>
            <a:rPr lang="en-US">
              <a:latin typeface="Helvetica" panose="020B0504020202030204" pitchFamily="34" charset="0"/>
            </a:rPr>
            <a:t>Investment Security</a:t>
          </a:r>
          <a:endParaRPr lang="el-GR"/>
        </a:p>
      </dgm:t>
    </dgm:pt>
    <dgm:pt modelId="{8AA864EC-876B-43A7-81EE-AD4893FC3B98}" type="parTrans" cxnId="{AC178DB2-B5C3-4D65-91DA-DB5CCA1A1BD5}">
      <dgm:prSet/>
      <dgm:spPr/>
      <dgm:t>
        <a:bodyPr/>
        <a:lstStyle/>
        <a:p>
          <a:endParaRPr lang="el-GR"/>
        </a:p>
      </dgm:t>
    </dgm:pt>
    <dgm:pt modelId="{D0431060-CA12-4E7C-845A-08C0A7B502AA}" type="sibTrans" cxnId="{AC178DB2-B5C3-4D65-91DA-DB5CCA1A1BD5}">
      <dgm:prSet/>
      <dgm:spPr/>
      <dgm:t>
        <a:bodyPr/>
        <a:lstStyle/>
        <a:p>
          <a:endParaRPr lang="el-GR"/>
        </a:p>
      </dgm:t>
    </dgm:pt>
    <dgm:pt modelId="{8E55802B-0DE5-40B1-BF68-B0AD0EF283D3}">
      <dgm:prSet phldrT="[Κείμενο]"/>
      <dgm:spPr>
        <a:solidFill>
          <a:srgbClr val="115D9B"/>
        </a:solidFill>
      </dgm:spPr>
      <dgm:t>
        <a:bodyPr/>
        <a:lstStyle/>
        <a:p>
          <a:r>
            <a:rPr lang="en-US">
              <a:latin typeface="Helvetica" panose="020B0504020202030204" pitchFamily="34" charset="0"/>
            </a:rPr>
            <a:t>Barriers</a:t>
          </a:r>
          <a:endParaRPr lang="el-GR"/>
        </a:p>
      </dgm:t>
    </dgm:pt>
    <dgm:pt modelId="{5BA7B91F-2C46-4618-8EE5-56E1AE848750}" type="parTrans" cxnId="{AFED5801-1FC0-4165-8AB0-F0C957A91F27}">
      <dgm:prSet/>
      <dgm:spPr/>
      <dgm:t>
        <a:bodyPr/>
        <a:lstStyle/>
        <a:p>
          <a:endParaRPr lang="el-GR"/>
        </a:p>
      </dgm:t>
    </dgm:pt>
    <dgm:pt modelId="{380D323B-1C4E-45A7-90EA-008AD8FCDE99}" type="sibTrans" cxnId="{AFED5801-1FC0-4165-8AB0-F0C957A91F27}">
      <dgm:prSet/>
      <dgm:spPr/>
      <dgm:t>
        <a:bodyPr/>
        <a:lstStyle/>
        <a:p>
          <a:endParaRPr lang="el-GR"/>
        </a:p>
      </dgm:t>
    </dgm:pt>
    <dgm:pt modelId="{83AC0816-ADE3-4EB9-95E0-A360B32A79AE}">
      <dgm:prSet phldrT="[Κείμενο]"/>
      <dgm:spPr>
        <a:solidFill>
          <a:srgbClr val="115D9B"/>
        </a:solidFill>
      </dgm:spPr>
      <dgm:t>
        <a:bodyPr/>
        <a:lstStyle/>
        <a:p>
          <a:r>
            <a:rPr lang="en-US">
              <a:latin typeface="Helvetica" panose="020B0504020202030204" pitchFamily="34" charset="0"/>
            </a:rPr>
            <a:t>Perceived Risks</a:t>
          </a:r>
          <a:endParaRPr lang="el-GR"/>
        </a:p>
      </dgm:t>
    </dgm:pt>
    <dgm:pt modelId="{06B67824-60B3-440E-AD3A-A94056F82372}" type="parTrans" cxnId="{22C10EE9-1C25-417B-834E-8152D0E92E90}">
      <dgm:prSet/>
      <dgm:spPr/>
      <dgm:t>
        <a:bodyPr/>
        <a:lstStyle/>
        <a:p>
          <a:endParaRPr lang="el-GR"/>
        </a:p>
      </dgm:t>
    </dgm:pt>
    <dgm:pt modelId="{FF26E3AE-00CD-4235-B258-EB13959E51C3}" type="sibTrans" cxnId="{22C10EE9-1C25-417B-834E-8152D0E92E90}">
      <dgm:prSet/>
      <dgm:spPr/>
      <dgm:t>
        <a:bodyPr/>
        <a:lstStyle/>
        <a:p>
          <a:endParaRPr lang="el-GR"/>
        </a:p>
      </dgm:t>
    </dgm:pt>
    <dgm:pt modelId="{3CE771A4-6E80-4E3C-8137-E0789C3D394F}">
      <dgm:prSet phldrT="[Κείμενο]"/>
      <dgm:spPr>
        <a:solidFill>
          <a:srgbClr val="115D9B"/>
        </a:solidFill>
      </dgm:spPr>
      <dgm:t>
        <a:bodyPr/>
        <a:lstStyle/>
        <a:p>
          <a:r>
            <a:rPr lang="en-US">
              <a:latin typeface="Helvetica" panose="020B0504020202030204" pitchFamily="34" charset="0"/>
            </a:rPr>
            <a:t>Lack of </a:t>
          </a:r>
          <a:r>
            <a:rPr lang="en-US" err="1">
              <a:latin typeface="Helvetica" panose="020B0504020202030204" pitchFamily="34" charset="0"/>
            </a:rPr>
            <a:t>Standardised</a:t>
          </a:r>
          <a:r>
            <a:rPr lang="en-US">
              <a:latin typeface="Helvetica" panose="020B0504020202030204" pitchFamily="34" charset="0"/>
            </a:rPr>
            <a:t> Procedures</a:t>
          </a:r>
          <a:endParaRPr lang="el-GR"/>
        </a:p>
      </dgm:t>
    </dgm:pt>
    <dgm:pt modelId="{B5913589-7756-41ED-ACA8-E0D01575A5ED}" type="parTrans" cxnId="{ECC6B45D-7E9E-4EB4-93B1-8BB0141146A8}">
      <dgm:prSet/>
      <dgm:spPr/>
      <dgm:t>
        <a:bodyPr/>
        <a:lstStyle/>
        <a:p>
          <a:endParaRPr lang="el-GR"/>
        </a:p>
      </dgm:t>
    </dgm:pt>
    <dgm:pt modelId="{0F68107A-31EA-45F7-AC38-27D69A6F4143}" type="sibTrans" cxnId="{ECC6B45D-7E9E-4EB4-93B1-8BB0141146A8}">
      <dgm:prSet/>
      <dgm:spPr/>
      <dgm:t>
        <a:bodyPr/>
        <a:lstStyle/>
        <a:p>
          <a:endParaRPr lang="el-GR"/>
        </a:p>
      </dgm:t>
    </dgm:pt>
    <dgm:pt modelId="{5A4F6515-A3C2-4A48-8044-3A96D5D56435}">
      <dgm:prSet/>
      <dgm:spPr/>
      <dgm:t>
        <a:bodyPr/>
        <a:lstStyle/>
        <a:p>
          <a:r>
            <a:rPr lang="en-US">
              <a:latin typeface="Helvetica" panose="020B0504020202030204" pitchFamily="34" charset="0"/>
            </a:rPr>
            <a:t>Sustainable Investment Opportunities</a:t>
          </a:r>
          <a:endParaRPr lang="el-GR"/>
        </a:p>
      </dgm:t>
    </dgm:pt>
    <dgm:pt modelId="{A6B8CE82-ADEF-4CA1-BA53-D2CD11EBE7D6}" type="parTrans" cxnId="{8559A9AD-B055-46DD-8E70-5680E114A2E6}">
      <dgm:prSet/>
      <dgm:spPr/>
      <dgm:t>
        <a:bodyPr/>
        <a:lstStyle/>
        <a:p>
          <a:endParaRPr lang="el-GR"/>
        </a:p>
      </dgm:t>
    </dgm:pt>
    <dgm:pt modelId="{B06AD1DD-DEC3-4157-8800-96846FBA8E86}" type="sibTrans" cxnId="{8559A9AD-B055-46DD-8E70-5680E114A2E6}">
      <dgm:prSet/>
      <dgm:spPr/>
      <dgm:t>
        <a:bodyPr/>
        <a:lstStyle/>
        <a:p>
          <a:endParaRPr lang="el-GR"/>
        </a:p>
      </dgm:t>
    </dgm:pt>
    <dgm:pt modelId="{7627AA2B-BBC1-4293-A551-043751B78DD8}">
      <dgm:prSet/>
      <dgm:spPr/>
      <dgm:t>
        <a:bodyPr/>
        <a:lstStyle/>
        <a:p>
          <a:r>
            <a:rPr lang="en-US">
              <a:latin typeface="Helvetica" panose="020B0504020202030204" pitchFamily="34" charset="0"/>
            </a:rPr>
            <a:t>Portfolio Diversification</a:t>
          </a:r>
          <a:endParaRPr lang="el-GR"/>
        </a:p>
      </dgm:t>
    </dgm:pt>
    <dgm:pt modelId="{97BE1276-6253-422A-A911-CA64B24EE753}" type="parTrans" cxnId="{CFE82A4C-83D0-4997-AFC1-F3B34E15B308}">
      <dgm:prSet/>
      <dgm:spPr/>
      <dgm:t>
        <a:bodyPr/>
        <a:lstStyle/>
        <a:p>
          <a:endParaRPr lang="el-GR"/>
        </a:p>
      </dgm:t>
    </dgm:pt>
    <dgm:pt modelId="{4DB3F382-5BB9-4FCE-BC72-6967C8B5F69C}" type="sibTrans" cxnId="{CFE82A4C-83D0-4997-AFC1-F3B34E15B308}">
      <dgm:prSet/>
      <dgm:spPr/>
      <dgm:t>
        <a:bodyPr/>
        <a:lstStyle/>
        <a:p>
          <a:endParaRPr lang="el-GR"/>
        </a:p>
      </dgm:t>
    </dgm:pt>
    <dgm:pt modelId="{35640395-90B1-42D8-89FB-B7630756415F}">
      <dgm:prSet phldrT="[Κείμενο]"/>
      <dgm:spPr>
        <a:solidFill>
          <a:srgbClr val="115D9B"/>
        </a:solidFill>
      </dgm:spPr>
      <dgm:t>
        <a:bodyPr/>
        <a:lstStyle/>
        <a:p>
          <a:r>
            <a:rPr lang="en-US" b="0">
              <a:latin typeface="Helvetica" panose="020B0604020202020204" pitchFamily="34" charset="0"/>
              <a:cs typeface="Helvetica" panose="020B0604020202020204" pitchFamily="34" charset="0"/>
            </a:rPr>
            <a:t>Reliable data on EE projects </a:t>
          </a:r>
          <a:endParaRPr lang="el-GR" b="0">
            <a:latin typeface="Helvetica" panose="020B0604020202020204" pitchFamily="34" charset="0"/>
            <a:cs typeface="Helvetica" panose="020B0604020202020204" pitchFamily="34" charset="0"/>
          </a:endParaRPr>
        </a:p>
      </dgm:t>
    </dgm:pt>
    <dgm:pt modelId="{79587EBF-4B99-4EE0-A877-A8BF1D8C4D90}" type="parTrans" cxnId="{F7ADF727-CB71-4C49-B1A6-2B85DF3C9538}">
      <dgm:prSet/>
      <dgm:spPr/>
      <dgm:t>
        <a:bodyPr/>
        <a:lstStyle/>
        <a:p>
          <a:endParaRPr lang="el-GR"/>
        </a:p>
      </dgm:t>
    </dgm:pt>
    <dgm:pt modelId="{CA316BBE-107F-45B2-9326-9A4443DA16BC}" type="sibTrans" cxnId="{F7ADF727-CB71-4C49-B1A6-2B85DF3C9538}">
      <dgm:prSet/>
      <dgm:spPr/>
      <dgm:t>
        <a:bodyPr/>
        <a:lstStyle/>
        <a:p>
          <a:endParaRPr lang="el-GR"/>
        </a:p>
      </dgm:t>
    </dgm:pt>
    <dgm:pt modelId="{3A4B155D-C14D-4D32-80A6-EF025F945B90}">
      <dgm:prSet phldrT="[Κείμενο]"/>
      <dgm:spPr>
        <a:solidFill>
          <a:srgbClr val="115D9B"/>
        </a:solidFill>
      </dgm:spPr>
      <dgm:t>
        <a:bodyPr/>
        <a:lstStyle/>
        <a:p>
          <a:r>
            <a:rPr lang="en-US" b="0">
              <a:latin typeface="Helvetica" panose="020B0604020202020204" pitchFamily="34" charset="0"/>
              <a:cs typeface="Helvetica" panose="020B0604020202020204" pitchFamily="34" charset="0"/>
            </a:rPr>
            <a:t>Large financeable packages </a:t>
          </a:r>
          <a:endParaRPr lang="el-GR" b="0">
            <a:latin typeface="Helvetica" panose="020B0604020202020204" pitchFamily="34" charset="0"/>
            <a:cs typeface="Helvetica" panose="020B0604020202020204" pitchFamily="34" charset="0"/>
          </a:endParaRPr>
        </a:p>
      </dgm:t>
    </dgm:pt>
    <dgm:pt modelId="{38BADF00-B3C3-4DA9-868B-CDCD07FAB261}" type="parTrans" cxnId="{D81AFDD9-BB6A-461C-90E2-1706DE3D249F}">
      <dgm:prSet/>
      <dgm:spPr/>
      <dgm:t>
        <a:bodyPr/>
        <a:lstStyle/>
        <a:p>
          <a:endParaRPr lang="el-GR"/>
        </a:p>
      </dgm:t>
    </dgm:pt>
    <dgm:pt modelId="{FB86F71D-0706-4506-B6F1-F5E92AB753DD}" type="sibTrans" cxnId="{D81AFDD9-BB6A-461C-90E2-1706DE3D249F}">
      <dgm:prSet/>
      <dgm:spPr/>
      <dgm:t>
        <a:bodyPr/>
        <a:lstStyle/>
        <a:p>
          <a:endParaRPr lang="el-GR"/>
        </a:p>
      </dgm:t>
    </dgm:pt>
    <dgm:pt modelId="{9D08A525-2347-4384-AB68-33D6A84731F7}">
      <dgm:prSet phldrT="[Κείμενο]"/>
      <dgm:spPr>
        <a:solidFill>
          <a:srgbClr val="115D9B"/>
        </a:solidFill>
      </dgm:spPr>
      <dgm:t>
        <a:bodyPr/>
        <a:lstStyle/>
        <a:p>
          <a:r>
            <a:rPr lang="en-US">
              <a:latin typeface="Helvetica" panose="020B0604020202020204" pitchFamily="34" charset="0"/>
              <a:cs typeface="Helvetica" panose="020B0604020202020204" pitchFamily="34" charset="0"/>
            </a:rPr>
            <a:t>Uncertain or weak economic environment </a:t>
          </a:r>
          <a:endParaRPr lang="el-GR">
            <a:latin typeface="Helvetica" panose="020B0604020202020204" pitchFamily="34" charset="0"/>
            <a:cs typeface="Helvetica" panose="020B0604020202020204" pitchFamily="34" charset="0"/>
          </a:endParaRPr>
        </a:p>
      </dgm:t>
    </dgm:pt>
    <dgm:pt modelId="{F8940C43-35F6-4B59-B859-55494FF6370D}" type="parTrans" cxnId="{360C8F1E-DBE9-4C65-ACA9-8E9B0EE54EEC}">
      <dgm:prSet/>
      <dgm:spPr/>
      <dgm:t>
        <a:bodyPr/>
        <a:lstStyle/>
        <a:p>
          <a:endParaRPr lang="el-GR"/>
        </a:p>
      </dgm:t>
    </dgm:pt>
    <dgm:pt modelId="{EE22A1F6-B5AE-48CD-89CE-A1D623E81860}" type="sibTrans" cxnId="{360C8F1E-DBE9-4C65-ACA9-8E9B0EE54EEC}">
      <dgm:prSet/>
      <dgm:spPr/>
      <dgm:t>
        <a:bodyPr/>
        <a:lstStyle/>
        <a:p>
          <a:endParaRPr lang="el-GR"/>
        </a:p>
      </dgm:t>
    </dgm:pt>
    <dgm:pt modelId="{599D8B76-9DFB-4EC9-8582-89236C9F0D24}">
      <dgm:prSet phldrT="[Κείμενο]"/>
      <dgm:spPr>
        <a:solidFill>
          <a:srgbClr val="115D9B"/>
        </a:solidFill>
      </dgm:spPr>
      <dgm:t>
        <a:bodyPr/>
        <a:lstStyle/>
        <a:p>
          <a:r>
            <a:rPr lang="en-US" b="0">
              <a:latin typeface="Helvetica" panose="020B0604020202020204" pitchFamily="34" charset="0"/>
              <a:cs typeface="Helvetica" panose="020B0604020202020204" pitchFamily="34" charset="0"/>
            </a:rPr>
            <a:t>Project evaluation and risk assessment </a:t>
          </a:r>
          <a:endParaRPr lang="el-GR" b="0">
            <a:latin typeface="Helvetica" panose="020B0604020202020204" pitchFamily="34" charset="0"/>
            <a:cs typeface="Helvetica" panose="020B0604020202020204" pitchFamily="34" charset="0"/>
          </a:endParaRPr>
        </a:p>
      </dgm:t>
    </dgm:pt>
    <dgm:pt modelId="{49611B63-9BFD-4359-8167-5346B7FC3E15}" type="parTrans" cxnId="{BA956B11-C526-40EB-97B9-A7EBB658C931}">
      <dgm:prSet/>
      <dgm:spPr/>
      <dgm:t>
        <a:bodyPr/>
        <a:lstStyle/>
        <a:p>
          <a:endParaRPr lang="el-GR"/>
        </a:p>
      </dgm:t>
    </dgm:pt>
    <dgm:pt modelId="{3F89314E-6A35-4B19-9215-4A3FF87D0FB0}" type="sibTrans" cxnId="{BA956B11-C526-40EB-97B9-A7EBB658C931}">
      <dgm:prSet/>
      <dgm:spPr/>
      <dgm:t>
        <a:bodyPr/>
        <a:lstStyle/>
        <a:p>
          <a:endParaRPr lang="el-GR"/>
        </a:p>
      </dgm:t>
    </dgm:pt>
    <dgm:pt modelId="{83A2204C-EF46-4D2B-943C-C995A9AC5AE1}" type="pres">
      <dgm:prSet presAssocID="{D80D30DA-4FAC-48BD-9E71-569D61365971}" presName="linear" presStyleCnt="0">
        <dgm:presLayoutVars>
          <dgm:dir/>
          <dgm:resizeHandles val="exact"/>
        </dgm:presLayoutVars>
      </dgm:prSet>
      <dgm:spPr/>
    </dgm:pt>
    <dgm:pt modelId="{27DF441D-4FC1-45A1-B793-8C93A847C8AC}" type="pres">
      <dgm:prSet presAssocID="{32D04FE8-FE37-4C35-9D5D-227C46F9267B}" presName="comp" presStyleCnt="0"/>
      <dgm:spPr/>
    </dgm:pt>
    <dgm:pt modelId="{3A7C04CC-8B35-40FC-8364-C4B1EA5137AC}" type="pres">
      <dgm:prSet presAssocID="{32D04FE8-FE37-4C35-9D5D-227C46F9267B}" presName="box" presStyleLbl="node1" presStyleIdx="0" presStyleCnt="3" custLinFactNeighborX="-15815" custLinFactNeighborY="-7942"/>
      <dgm:spPr/>
    </dgm:pt>
    <dgm:pt modelId="{16798EB5-5011-4E07-A858-39EC9762A03E}" type="pres">
      <dgm:prSet presAssocID="{32D04FE8-FE37-4C35-9D5D-227C46F9267B}" presName="img" presStyleLbl="fgImgPlace1" presStyleIdx="0" presStyleCnt="3"/>
      <dgm:spPr>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D8B718C4-2FBD-40C3-BEAF-079634C2FF87}" type="pres">
      <dgm:prSet presAssocID="{32D04FE8-FE37-4C35-9D5D-227C46F9267B}" presName="text" presStyleLbl="node1" presStyleIdx="0" presStyleCnt="3">
        <dgm:presLayoutVars>
          <dgm:bulletEnabled val="1"/>
        </dgm:presLayoutVars>
      </dgm:prSet>
      <dgm:spPr/>
    </dgm:pt>
    <dgm:pt modelId="{7036285E-D648-4F10-A301-634218D508E6}" type="pres">
      <dgm:prSet presAssocID="{40ED8F37-0506-4578-A3E0-E7C858B2EA65}" presName="spacer" presStyleCnt="0"/>
      <dgm:spPr/>
    </dgm:pt>
    <dgm:pt modelId="{80E80B08-9460-4F18-9AD9-C68398BB134E}" type="pres">
      <dgm:prSet presAssocID="{2BA2C09B-6D0B-4988-843C-E6A9FFA49404}" presName="comp" presStyleCnt="0"/>
      <dgm:spPr/>
    </dgm:pt>
    <dgm:pt modelId="{80E2B742-B2D3-4C53-92B7-3E664030CB84}" type="pres">
      <dgm:prSet presAssocID="{2BA2C09B-6D0B-4988-843C-E6A9FFA49404}" presName="box" presStyleLbl="node1" presStyleIdx="1" presStyleCnt="3" custLinFactNeighborX="3038"/>
      <dgm:spPr/>
    </dgm:pt>
    <dgm:pt modelId="{F2E41575-9553-49F3-8825-58AD8525418F}" type="pres">
      <dgm:prSet presAssocID="{2BA2C09B-6D0B-4988-843C-E6A9FFA49404}" presName="img" presStyleLbl="fgImgPlace1" presStyleIdx="1" presStyleCnt="3"/>
      <dgm:spPr>
        <a:blipFill>
          <a:blip xmlns:r="http://schemas.openxmlformats.org/officeDocument/2006/relationships"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C50F37BB-FA95-4BDB-A3FC-BE40BE8A6308}" type="pres">
      <dgm:prSet presAssocID="{2BA2C09B-6D0B-4988-843C-E6A9FFA49404}" presName="text" presStyleLbl="node1" presStyleIdx="1" presStyleCnt="3">
        <dgm:presLayoutVars>
          <dgm:bulletEnabled val="1"/>
        </dgm:presLayoutVars>
      </dgm:prSet>
      <dgm:spPr/>
    </dgm:pt>
    <dgm:pt modelId="{66222CC8-335E-4497-8C94-BAA5073F344B}" type="pres">
      <dgm:prSet presAssocID="{9727D874-487D-4D31-AF21-C8EB095709DF}" presName="spacer" presStyleCnt="0"/>
      <dgm:spPr/>
    </dgm:pt>
    <dgm:pt modelId="{D7B8ED9D-6E2A-430F-87E8-0B938D3D0B16}" type="pres">
      <dgm:prSet presAssocID="{8E55802B-0DE5-40B1-BF68-B0AD0EF283D3}" presName="comp" presStyleCnt="0"/>
      <dgm:spPr/>
    </dgm:pt>
    <dgm:pt modelId="{ADE55DE0-385E-4E99-B90F-E00A153A896F}" type="pres">
      <dgm:prSet presAssocID="{8E55802B-0DE5-40B1-BF68-B0AD0EF283D3}" presName="box" presStyleLbl="node1" presStyleIdx="2" presStyleCnt="3" custLinFactNeighborX="0" custLinFactNeighborY="-2160"/>
      <dgm:spPr/>
    </dgm:pt>
    <dgm:pt modelId="{D6AE462C-04C7-4EF5-A987-B80E6B420DA9}" type="pres">
      <dgm:prSet presAssocID="{8E55802B-0DE5-40B1-BF68-B0AD0EF283D3}" presName="img" presStyleLbl="fgImgPlace1" presStyleIdx="2" presStyleCnt="3"/>
      <dgm:spPr>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dgm:spPr>
    </dgm:pt>
    <dgm:pt modelId="{2068AF67-93BB-4AB6-B9DC-AABE9362AC85}" type="pres">
      <dgm:prSet presAssocID="{8E55802B-0DE5-40B1-BF68-B0AD0EF283D3}" presName="text" presStyleLbl="node1" presStyleIdx="2" presStyleCnt="3">
        <dgm:presLayoutVars>
          <dgm:bulletEnabled val="1"/>
        </dgm:presLayoutVars>
      </dgm:prSet>
      <dgm:spPr/>
    </dgm:pt>
  </dgm:ptLst>
  <dgm:cxnLst>
    <dgm:cxn modelId="{AFED5801-1FC0-4165-8AB0-F0C957A91F27}" srcId="{D80D30DA-4FAC-48BD-9E71-569D61365971}" destId="{8E55802B-0DE5-40B1-BF68-B0AD0EF283D3}" srcOrd="2" destOrd="0" parTransId="{5BA7B91F-2C46-4618-8EE5-56E1AE848750}" sibTransId="{380D323B-1C4E-45A7-90EA-008AD8FCDE99}"/>
    <dgm:cxn modelId="{C50AB509-FE71-48B6-8EAA-EA91C3BA77B9}" type="presOf" srcId="{3A4B155D-C14D-4D32-80A6-EF025F945B90}" destId="{D8B718C4-2FBD-40C3-BEAF-079634C2FF87}" srcOrd="1" destOrd="2" presId="urn:microsoft.com/office/officeart/2005/8/layout/vList4"/>
    <dgm:cxn modelId="{BA956B11-C526-40EB-97B9-A7EBB658C931}" srcId="{32D04FE8-FE37-4C35-9D5D-227C46F9267B}" destId="{599D8B76-9DFB-4EC9-8582-89236C9F0D24}" srcOrd="2" destOrd="0" parTransId="{49611B63-9BFD-4359-8167-5346B7FC3E15}" sibTransId="{3F89314E-6A35-4B19-9215-4A3FF87D0FB0}"/>
    <dgm:cxn modelId="{7A697F13-989B-4E3A-958D-6E3959AA600F}" type="presOf" srcId="{35640395-90B1-42D8-89FB-B7630756415F}" destId="{D8B718C4-2FBD-40C3-BEAF-079634C2FF87}" srcOrd="1" destOrd="1" presId="urn:microsoft.com/office/officeart/2005/8/layout/vList4"/>
    <dgm:cxn modelId="{4CA22A14-496D-4133-8FC9-0065964F5760}" type="presOf" srcId="{35640395-90B1-42D8-89FB-B7630756415F}" destId="{3A7C04CC-8B35-40FC-8364-C4B1EA5137AC}" srcOrd="0" destOrd="1" presId="urn:microsoft.com/office/officeart/2005/8/layout/vList4"/>
    <dgm:cxn modelId="{360C8F1E-DBE9-4C65-ACA9-8E9B0EE54EEC}" srcId="{8E55802B-0DE5-40B1-BF68-B0AD0EF283D3}" destId="{9D08A525-2347-4384-AB68-33D6A84731F7}" srcOrd="2" destOrd="0" parTransId="{F8940C43-35F6-4B59-B859-55494FF6370D}" sibTransId="{EE22A1F6-B5AE-48CD-89CE-A1D623E81860}"/>
    <dgm:cxn modelId="{F7ADF727-CB71-4C49-B1A6-2B85DF3C9538}" srcId="{32D04FE8-FE37-4C35-9D5D-227C46F9267B}" destId="{35640395-90B1-42D8-89FB-B7630756415F}" srcOrd="0" destOrd="0" parTransId="{79587EBF-4B99-4EE0-A877-A8BF1D8C4D90}" sibTransId="{CA316BBE-107F-45B2-9326-9A4443DA16BC}"/>
    <dgm:cxn modelId="{2E25B929-0B98-4606-AAFC-FDC96A52B3EA}" type="presOf" srcId="{2BA2C09B-6D0B-4988-843C-E6A9FFA49404}" destId="{80E2B742-B2D3-4C53-92B7-3E664030CB84}" srcOrd="0" destOrd="0" presId="urn:microsoft.com/office/officeart/2005/8/layout/vList4"/>
    <dgm:cxn modelId="{2CBFB630-406F-408C-89DD-FD02604ADF08}" srcId="{D80D30DA-4FAC-48BD-9E71-569D61365971}" destId="{32D04FE8-FE37-4C35-9D5D-227C46F9267B}" srcOrd="0" destOrd="0" parTransId="{E65157AE-7ABF-4B95-A3A0-36ABEE0AD7D8}" sibTransId="{40ED8F37-0506-4578-A3E0-E7C858B2EA65}"/>
    <dgm:cxn modelId="{ECC6B45D-7E9E-4EB4-93B1-8BB0141146A8}" srcId="{8E55802B-0DE5-40B1-BF68-B0AD0EF283D3}" destId="{3CE771A4-6E80-4E3C-8137-E0789C3D394F}" srcOrd="1" destOrd="0" parTransId="{B5913589-7756-41ED-ACA8-E0D01575A5ED}" sibTransId="{0F68107A-31EA-45F7-AC38-27D69A6F4143}"/>
    <dgm:cxn modelId="{3A87345F-C23A-408E-89D2-ACE9B22BDEF4}" type="presOf" srcId="{D80D30DA-4FAC-48BD-9E71-569D61365971}" destId="{83A2204C-EF46-4D2B-943C-C995A9AC5AE1}" srcOrd="0" destOrd="0" presId="urn:microsoft.com/office/officeart/2005/8/layout/vList4"/>
    <dgm:cxn modelId="{9511D141-FB79-4AAC-82DA-563E9835CE07}" type="presOf" srcId="{3CE771A4-6E80-4E3C-8137-E0789C3D394F}" destId="{ADE55DE0-385E-4E99-B90F-E00A153A896F}" srcOrd="0" destOrd="2" presId="urn:microsoft.com/office/officeart/2005/8/layout/vList4"/>
    <dgm:cxn modelId="{81079149-3C28-4191-A681-F65AF86EDC5B}" type="presOf" srcId="{5A4F6515-A3C2-4A48-8044-3A96D5D56435}" destId="{C50F37BB-FA95-4BDB-A3FC-BE40BE8A6308}" srcOrd="1" destOrd="2" presId="urn:microsoft.com/office/officeart/2005/8/layout/vList4"/>
    <dgm:cxn modelId="{CFE82A4C-83D0-4997-AFC1-F3B34E15B308}" srcId="{2BA2C09B-6D0B-4988-843C-E6A9FFA49404}" destId="{7627AA2B-BBC1-4293-A551-043751B78DD8}" srcOrd="2" destOrd="0" parTransId="{97BE1276-6253-422A-A911-CA64B24EE753}" sibTransId="{4DB3F382-5BB9-4FCE-BC72-6967C8B5F69C}"/>
    <dgm:cxn modelId="{8E97F14E-2D73-4910-8CFC-972BA52548CF}" type="presOf" srcId="{5A4F6515-A3C2-4A48-8044-3A96D5D56435}" destId="{80E2B742-B2D3-4C53-92B7-3E664030CB84}" srcOrd="0" destOrd="2" presId="urn:microsoft.com/office/officeart/2005/8/layout/vList4"/>
    <dgm:cxn modelId="{61F23B4F-674E-47E2-A80B-877AB2C6684A}" type="presOf" srcId="{7627AA2B-BBC1-4293-A551-043751B78DD8}" destId="{80E2B742-B2D3-4C53-92B7-3E664030CB84}" srcOrd="0" destOrd="3" presId="urn:microsoft.com/office/officeart/2005/8/layout/vList4"/>
    <dgm:cxn modelId="{3A64D46F-68A6-421D-B5C7-2D98D645A887}" type="presOf" srcId="{2BA2C09B-6D0B-4988-843C-E6A9FFA49404}" destId="{C50F37BB-FA95-4BDB-A3FC-BE40BE8A6308}" srcOrd="1" destOrd="0" presId="urn:microsoft.com/office/officeart/2005/8/layout/vList4"/>
    <dgm:cxn modelId="{4C447051-6E79-4254-8649-B2E8BF79954D}" type="presOf" srcId="{7627AA2B-BBC1-4293-A551-043751B78DD8}" destId="{C50F37BB-FA95-4BDB-A3FC-BE40BE8A6308}" srcOrd="1" destOrd="3" presId="urn:microsoft.com/office/officeart/2005/8/layout/vList4"/>
    <dgm:cxn modelId="{2DB7CB73-ECA7-4CB0-B51E-F55A343DC6C7}" type="presOf" srcId="{3A4B155D-C14D-4D32-80A6-EF025F945B90}" destId="{3A7C04CC-8B35-40FC-8364-C4B1EA5137AC}" srcOrd="0" destOrd="2" presId="urn:microsoft.com/office/officeart/2005/8/layout/vList4"/>
    <dgm:cxn modelId="{799EBA56-A33E-47E4-A3BD-028084EE9053}" type="presOf" srcId="{8E55802B-0DE5-40B1-BF68-B0AD0EF283D3}" destId="{ADE55DE0-385E-4E99-B90F-E00A153A896F}" srcOrd="0" destOrd="0" presId="urn:microsoft.com/office/officeart/2005/8/layout/vList4"/>
    <dgm:cxn modelId="{F3F0E284-D03E-4930-A15B-A5C436CAC7F6}" type="presOf" srcId="{8E55802B-0DE5-40B1-BF68-B0AD0EF283D3}" destId="{2068AF67-93BB-4AB6-B9DC-AABE9362AC85}" srcOrd="1" destOrd="0" presId="urn:microsoft.com/office/officeart/2005/8/layout/vList4"/>
    <dgm:cxn modelId="{9468EA91-046E-43AD-9CEB-8D114745AF4E}" srcId="{D80D30DA-4FAC-48BD-9E71-569D61365971}" destId="{2BA2C09B-6D0B-4988-843C-E6A9FFA49404}" srcOrd="1" destOrd="0" parTransId="{B7AA30B3-CFBA-40D4-BD0E-9ECE443124C7}" sibTransId="{9727D874-487D-4D31-AF21-C8EB095709DF}"/>
    <dgm:cxn modelId="{4B7B5394-99D4-4C0F-964A-B5EE770B4D13}" type="presOf" srcId="{3E08C35D-D4C2-4852-AC23-A687FB84B610}" destId="{C50F37BB-FA95-4BDB-A3FC-BE40BE8A6308}" srcOrd="1" destOrd="1" presId="urn:microsoft.com/office/officeart/2005/8/layout/vList4"/>
    <dgm:cxn modelId="{45916397-5C4A-45CC-B80A-F6459AF6AD74}" type="presOf" srcId="{599D8B76-9DFB-4EC9-8582-89236C9F0D24}" destId="{D8B718C4-2FBD-40C3-BEAF-079634C2FF87}" srcOrd="1" destOrd="3" presId="urn:microsoft.com/office/officeart/2005/8/layout/vList4"/>
    <dgm:cxn modelId="{8559A9AD-B055-46DD-8E70-5680E114A2E6}" srcId="{2BA2C09B-6D0B-4988-843C-E6A9FFA49404}" destId="{5A4F6515-A3C2-4A48-8044-3A96D5D56435}" srcOrd="1" destOrd="0" parTransId="{A6B8CE82-ADEF-4CA1-BA53-D2CD11EBE7D6}" sibTransId="{B06AD1DD-DEC3-4157-8800-96846FBA8E86}"/>
    <dgm:cxn modelId="{AC178DB2-B5C3-4D65-91DA-DB5CCA1A1BD5}" srcId="{2BA2C09B-6D0B-4988-843C-E6A9FFA49404}" destId="{3E08C35D-D4C2-4852-AC23-A687FB84B610}" srcOrd="0" destOrd="0" parTransId="{8AA864EC-876B-43A7-81EE-AD4893FC3B98}" sibTransId="{D0431060-CA12-4E7C-845A-08C0A7B502AA}"/>
    <dgm:cxn modelId="{175FF2C3-AE05-48A5-928A-64B2C0F1BA5B}" type="presOf" srcId="{83AC0816-ADE3-4EB9-95E0-A360B32A79AE}" destId="{ADE55DE0-385E-4E99-B90F-E00A153A896F}" srcOrd="0" destOrd="1" presId="urn:microsoft.com/office/officeart/2005/8/layout/vList4"/>
    <dgm:cxn modelId="{BF58D1CB-7A27-4572-A3E1-4734CA208C06}" type="presOf" srcId="{9D08A525-2347-4384-AB68-33D6A84731F7}" destId="{ADE55DE0-385E-4E99-B90F-E00A153A896F}" srcOrd="0" destOrd="3" presId="urn:microsoft.com/office/officeart/2005/8/layout/vList4"/>
    <dgm:cxn modelId="{126103CD-E59E-4023-8CF9-D0A30B5F7A83}" type="presOf" srcId="{3E08C35D-D4C2-4852-AC23-A687FB84B610}" destId="{80E2B742-B2D3-4C53-92B7-3E664030CB84}" srcOrd="0" destOrd="1" presId="urn:microsoft.com/office/officeart/2005/8/layout/vList4"/>
    <dgm:cxn modelId="{46CB59D7-8D14-4EFD-9840-B2605B48EFCC}" type="presOf" srcId="{3CE771A4-6E80-4E3C-8137-E0789C3D394F}" destId="{2068AF67-93BB-4AB6-B9DC-AABE9362AC85}" srcOrd="1" destOrd="2" presId="urn:microsoft.com/office/officeart/2005/8/layout/vList4"/>
    <dgm:cxn modelId="{1B85E9D9-4149-46F4-9037-7D047841E7C3}" type="presOf" srcId="{9D08A525-2347-4384-AB68-33D6A84731F7}" destId="{2068AF67-93BB-4AB6-B9DC-AABE9362AC85}" srcOrd="1" destOrd="3" presId="urn:microsoft.com/office/officeart/2005/8/layout/vList4"/>
    <dgm:cxn modelId="{D81AFDD9-BB6A-461C-90E2-1706DE3D249F}" srcId="{32D04FE8-FE37-4C35-9D5D-227C46F9267B}" destId="{3A4B155D-C14D-4D32-80A6-EF025F945B90}" srcOrd="1" destOrd="0" parTransId="{38BADF00-B3C3-4DA9-868B-CDCD07FAB261}" sibTransId="{FB86F71D-0706-4506-B6F1-F5E92AB753DD}"/>
    <dgm:cxn modelId="{CF67D4E1-7C58-481C-A436-181919D9C6B2}" type="presOf" srcId="{32D04FE8-FE37-4C35-9D5D-227C46F9267B}" destId="{D8B718C4-2FBD-40C3-BEAF-079634C2FF87}" srcOrd="1" destOrd="0" presId="urn:microsoft.com/office/officeart/2005/8/layout/vList4"/>
    <dgm:cxn modelId="{22C10EE9-1C25-417B-834E-8152D0E92E90}" srcId="{8E55802B-0DE5-40B1-BF68-B0AD0EF283D3}" destId="{83AC0816-ADE3-4EB9-95E0-A360B32A79AE}" srcOrd="0" destOrd="0" parTransId="{06B67824-60B3-440E-AD3A-A94056F82372}" sibTransId="{FF26E3AE-00CD-4235-B258-EB13959E51C3}"/>
    <dgm:cxn modelId="{515F78E9-56BD-4D5A-B150-64EE459E1BE5}" type="presOf" srcId="{83AC0816-ADE3-4EB9-95E0-A360B32A79AE}" destId="{2068AF67-93BB-4AB6-B9DC-AABE9362AC85}" srcOrd="1" destOrd="1" presId="urn:microsoft.com/office/officeart/2005/8/layout/vList4"/>
    <dgm:cxn modelId="{61B912EA-BA02-40A3-B11B-066200E5151E}" type="presOf" srcId="{32D04FE8-FE37-4C35-9D5D-227C46F9267B}" destId="{3A7C04CC-8B35-40FC-8364-C4B1EA5137AC}" srcOrd="0" destOrd="0" presId="urn:microsoft.com/office/officeart/2005/8/layout/vList4"/>
    <dgm:cxn modelId="{4FA9ABEC-8041-4247-B795-290D48007C55}" type="presOf" srcId="{599D8B76-9DFB-4EC9-8582-89236C9F0D24}" destId="{3A7C04CC-8B35-40FC-8364-C4B1EA5137AC}" srcOrd="0" destOrd="3" presId="urn:microsoft.com/office/officeart/2005/8/layout/vList4"/>
    <dgm:cxn modelId="{48A071A7-2727-4722-8344-C7A07666C6DC}" type="presParOf" srcId="{83A2204C-EF46-4D2B-943C-C995A9AC5AE1}" destId="{27DF441D-4FC1-45A1-B793-8C93A847C8AC}" srcOrd="0" destOrd="0" presId="urn:microsoft.com/office/officeart/2005/8/layout/vList4"/>
    <dgm:cxn modelId="{0228846C-0F33-4D11-9656-426184B67B0C}" type="presParOf" srcId="{27DF441D-4FC1-45A1-B793-8C93A847C8AC}" destId="{3A7C04CC-8B35-40FC-8364-C4B1EA5137AC}" srcOrd="0" destOrd="0" presId="urn:microsoft.com/office/officeart/2005/8/layout/vList4"/>
    <dgm:cxn modelId="{501F69DB-F8C3-43E0-9970-DC67EA5B00E7}" type="presParOf" srcId="{27DF441D-4FC1-45A1-B793-8C93A847C8AC}" destId="{16798EB5-5011-4E07-A858-39EC9762A03E}" srcOrd="1" destOrd="0" presId="urn:microsoft.com/office/officeart/2005/8/layout/vList4"/>
    <dgm:cxn modelId="{C83D06A6-B4AA-455E-BAC5-254EF993618F}" type="presParOf" srcId="{27DF441D-4FC1-45A1-B793-8C93A847C8AC}" destId="{D8B718C4-2FBD-40C3-BEAF-079634C2FF87}" srcOrd="2" destOrd="0" presId="urn:microsoft.com/office/officeart/2005/8/layout/vList4"/>
    <dgm:cxn modelId="{FD40618A-6AF3-41BA-855E-E5743B3334D1}" type="presParOf" srcId="{83A2204C-EF46-4D2B-943C-C995A9AC5AE1}" destId="{7036285E-D648-4F10-A301-634218D508E6}" srcOrd="1" destOrd="0" presId="urn:microsoft.com/office/officeart/2005/8/layout/vList4"/>
    <dgm:cxn modelId="{ADD9AB58-7BEB-4CE8-B9CB-24DBB5FD4B82}" type="presParOf" srcId="{83A2204C-EF46-4D2B-943C-C995A9AC5AE1}" destId="{80E80B08-9460-4F18-9AD9-C68398BB134E}" srcOrd="2" destOrd="0" presId="urn:microsoft.com/office/officeart/2005/8/layout/vList4"/>
    <dgm:cxn modelId="{E19395A4-C471-4D60-88FA-9A334EE2CD30}" type="presParOf" srcId="{80E80B08-9460-4F18-9AD9-C68398BB134E}" destId="{80E2B742-B2D3-4C53-92B7-3E664030CB84}" srcOrd="0" destOrd="0" presId="urn:microsoft.com/office/officeart/2005/8/layout/vList4"/>
    <dgm:cxn modelId="{D5575F06-0C5E-4877-97D9-9EBC25A5CD87}" type="presParOf" srcId="{80E80B08-9460-4F18-9AD9-C68398BB134E}" destId="{F2E41575-9553-49F3-8825-58AD8525418F}" srcOrd="1" destOrd="0" presId="urn:microsoft.com/office/officeart/2005/8/layout/vList4"/>
    <dgm:cxn modelId="{F685E807-DFE7-478D-A65A-8A55D5EC515D}" type="presParOf" srcId="{80E80B08-9460-4F18-9AD9-C68398BB134E}" destId="{C50F37BB-FA95-4BDB-A3FC-BE40BE8A6308}" srcOrd="2" destOrd="0" presId="urn:microsoft.com/office/officeart/2005/8/layout/vList4"/>
    <dgm:cxn modelId="{44D10317-0C0A-46E5-9BF8-C2FFB6A5CBEA}" type="presParOf" srcId="{83A2204C-EF46-4D2B-943C-C995A9AC5AE1}" destId="{66222CC8-335E-4497-8C94-BAA5073F344B}" srcOrd="3" destOrd="0" presId="urn:microsoft.com/office/officeart/2005/8/layout/vList4"/>
    <dgm:cxn modelId="{4F2BA731-B63C-4662-8F64-3B235A173463}" type="presParOf" srcId="{83A2204C-EF46-4D2B-943C-C995A9AC5AE1}" destId="{D7B8ED9D-6E2A-430F-87E8-0B938D3D0B16}" srcOrd="4" destOrd="0" presId="urn:microsoft.com/office/officeart/2005/8/layout/vList4"/>
    <dgm:cxn modelId="{27A4E33F-E048-4FEE-BFC4-391B78D24A6F}" type="presParOf" srcId="{D7B8ED9D-6E2A-430F-87E8-0B938D3D0B16}" destId="{ADE55DE0-385E-4E99-B90F-E00A153A896F}" srcOrd="0" destOrd="0" presId="urn:microsoft.com/office/officeart/2005/8/layout/vList4"/>
    <dgm:cxn modelId="{EC78C441-F23E-48A0-92C4-7FA2B08A83C9}" type="presParOf" srcId="{D7B8ED9D-6E2A-430F-87E8-0B938D3D0B16}" destId="{D6AE462C-04C7-4EF5-A987-B80E6B420DA9}" srcOrd="1" destOrd="0" presId="urn:microsoft.com/office/officeart/2005/8/layout/vList4"/>
    <dgm:cxn modelId="{A1671781-79CE-4ED6-AE91-6FF56C4AB972}" type="presParOf" srcId="{D7B8ED9D-6E2A-430F-87E8-0B938D3D0B16}" destId="{2068AF67-93BB-4AB6-B9DC-AABE9362AC85}" srcOrd="2" destOrd="0" presId="urn:microsoft.com/office/officeart/2005/8/layout/vList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DC65783-6BF3-4436-BFAE-02F8CE0E3587}" type="doc">
      <dgm:prSet loTypeId="urn:microsoft.com/office/officeart/2008/layout/BendingPictureCaptionList" loCatId="picture" qsTypeId="urn:microsoft.com/office/officeart/2005/8/quickstyle/simple5" qsCatId="simple" csTypeId="urn:microsoft.com/office/officeart/2005/8/colors/accent5_2" csCatId="accent5" phldr="1"/>
      <dgm:spPr/>
      <dgm:t>
        <a:bodyPr/>
        <a:lstStyle/>
        <a:p>
          <a:endParaRPr lang="el-GR"/>
        </a:p>
      </dgm:t>
    </dgm:pt>
    <dgm:pt modelId="{50C83F19-2734-412D-8B86-CA4825B26FBD}">
      <dgm:prSet phldrT="[Κείμενο]"/>
      <dgm:spPr/>
      <dgm:t>
        <a:bodyPr/>
        <a:lstStyle/>
        <a:p>
          <a:r>
            <a:rPr lang="en-US">
              <a:latin typeface="Helvetica" panose="020B0604020202020204" pitchFamily="34" charset="0"/>
              <a:cs typeface="Helvetica" panose="020B0604020202020204" pitchFamily="34" charset="0"/>
            </a:rPr>
            <a:t>Matching buildings with Implementors</a:t>
          </a:r>
          <a:endParaRPr lang="el-GR">
            <a:latin typeface="Helvetica" panose="020B0604020202020204" pitchFamily="34" charset="0"/>
            <a:cs typeface="Helvetica" panose="020B0604020202020204" pitchFamily="34" charset="0"/>
          </a:endParaRPr>
        </a:p>
      </dgm:t>
    </dgm:pt>
    <dgm:pt modelId="{419AC14B-F524-4543-B907-638211EC737F}" type="parTrans" cxnId="{C12FAD3D-403E-411B-9EEA-4951BDDD3202}">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95C58989-D67F-4CB5-A055-D90C4D61E667}" type="sibTrans" cxnId="{C12FAD3D-403E-411B-9EEA-4951BDDD3202}">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35178C3C-48B2-4214-AA6A-A57982585619}">
      <dgm:prSet phldrT="[Κείμενο]"/>
      <dgm:spPr/>
      <dgm:t>
        <a:bodyPr/>
        <a:lstStyle/>
        <a:p>
          <a:r>
            <a:rPr lang="en-US">
              <a:latin typeface="Helvetica" panose="020B0604020202020204" pitchFamily="34" charset="0"/>
              <a:cs typeface="Helvetica" panose="020B0604020202020204" pitchFamily="34" charset="0"/>
            </a:rPr>
            <a:t>Matchmaking between projects and Financiers</a:t>
          </a:r>
          <a:endParaRPr lang="el-GR">
            <a:latin typeface="Helvetica" panose="020B0604020202020204" pitchFamily="34" charset="0"/>
            <a:cs typeface="Helvetica" panose="020B0604020202020204" pitchFamily="34" charset="0"/>
          </a:endParaRPr>
        </a:p>
      </dgm:t>
    </dgm:pt>
    <dgm:pt modelId="{4296AFA7-377D-422B-BEE2-27416D973A13}" type="parTrans" cxnId="{9A84F567-76FC-4A9F-BC77-DE91F3A62794}">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06DDC65F-2922-48E2-BF71-49E13FE28E2F}" type="sibTrans" cxnId="{9A84F567-76FC-4A9F-BC77-DE91F3A62794}">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225D0D9C-ADFD-42B2-9046-63D69E1EEAC9}">
      <dgm:prSet phldrT="[Κείμενο]"/>
      <dgm:spPr/>
      <dgm:t>
        <a:bodyPr/>
        <a:lstStyle/>
        <a:p>
          <a:r>
            <a:rPr lang="en-US">
              <a:latin typeface="Helvetica" panose="020B0604020202020204" pitchFamily="34" charset="0"/>
              <a:cs typeface="Helvetica" panose="020B0604020202020204" pitchFamily="34" charset="0"/>
            </a:rPr>
            <a:t>Aggregation of projects</a:t>
          </a:r>
          <a:endParaRPr lang="el-GR">
            <a:latin typeface="Helvetica" panose="020B0604020202020204" pitchFamily="34" charset="0"/>
            <a:cs typeface="Helvetica" panose="020B0604020202020204" pitchFamily="34" charset="0"/>
          </a:endParaRPr>
        </a:p>
      </dgm:t>
    </dgm:pt>
    <dgm:pt modelId="{AA344721-E35C-4FA2-A86E-B06502F19F83}" type="parTrans" cxnId="{6F130F1F-0ED3-4F14-B242-180876E50809}">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72C45CBD-57E9-4BF6-8192-C403DA42B2EA}" type="sibTrans" cxnId="{6F130F1F-0ED3-4F14-B242-180876E50809}">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D6B3AB66-0059-4A9F-98F7-85BE6C62CC60}">
      <dgm:prSet phldrT="[Κείμενο]"/>
      <dgm:spPr/>
      <dgm:t>
        <a:bodyPr/>
        <a:lstStyle/>
        <a:p>
          <a:r>
            <a:rPr lang="en-US">
              <a:latin typeface="Helvetica" panose="020B0604020202020204" pitchFamily="34" charset="0"/>
              <a:cs typeface="Helvetica" panose="020B0604020202020204" pitchFamily="34" charset="0"/>
            </a:rPr>
            <a:t>Supporting Public Bodies in searching for finance </a:t>
          </a:r>
          <a:endParaRPr lang="el-GR">
            <a:latin typeface="Helvetica" panose="020B0604020202020204" pitchFamily="34" charset="0"/>
            <a:cs typeface="Helvetica" panose="020B0604020202020204" pitchFamily="34" charset="0"/>
          </a:endParaRPr>
        </a:p>
      </dgm:t>
    </dgm:pt>
    <dgm:pt modelId="{C326B5FE-E135-4BF5-A772-0D11ACD36E9B}" type="parTrans" cxnId="{F0F8F79B-A407-4DF6-8F88-614033A3E0BC}">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E2C8B988-47F0-4686-9BFD-AD254F2F2273}" type="sibTrans" cxnId="{F0F8F79B-A407-4DF6-8F88-614033A3E0BC}">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EBBF03B1-B53A-4400-ABB3-8B8740E841BE}">
      <dgm:prSet phldrT="[Κείμενο]"/>
      <dgm:spPr/>
      <dgm:t>
        <a:bodyPr/>
        <a:lstStyle/>
        <a:p>
          <a:r>
            <a:rPr lang="en-US">
              <a:latin typeface="Helvetica" panose="020B0604020202020204" pitchFamily="34" charset="0"/>
              <a:cs typeface="Helvetica" panose="020B0604020202020204" pitchFamily="34" charset="0"/>
            </a:rPr>
            <a:t>Decision support based on data from previous projects</a:t>
          </a:r>
          <a:endParaRPr lang="el-GR">
            <a:latin typeface="Helvetica" panose="020B0604020202020204" pitchFamily="34" charset="0"/>
            <a:cs typeface="Helvetica" panose="020B0604020202020204" pitchFamily="34" charset="0"/>
          </a:endParaRPr>
        </a:p>
      </dgm:t>
    </dgm:pt>
    <dgm:pt modelId="{1E70BBE5-4198-4D4F-B0DE-9206A7B373A3}" type="parTrans" cxnId="{33554978-62C1-4514-905B-3A21130EEAD3}">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CC701A43-2204-4F02-ACE5-B3DCB54C322C}" type="sibTrans" cxnId="{33554978-62C1-4514-905B-3A21130EEAD3}">
      <dgm:prSet/>
      <dgm:spPr/>
      <dgm:t>
        <a:bodyPr/>
        <a:lstStyle/>
        <a:p>
          <a:endParaRPr lang="el-GR">
            <a:solidFill>
              <a:schemeClr val="tx1"/>
            </a:solidFill>
            <a:latin typeface="Helvetica" panose="020B0604020202020204" pitchFamily="34" charset="0"/>
            <a:cs typeface="Helvetica" panose="020B0604020202020204" pitchFamily="34" charset="0"/>
          </a:endParaRPr>
        </a:p>
      </dgm:t>
    </dgm:pt>
    <dgm:pt modelId="{DE612F51-3DC8-4F13-ACA7-53CC78C38880}">
      <dgm:prSet phldrT="[Κείμενο]"/>
      <dgm:spPr/>
      <dgm:t>
        <a:bodyPr/>
        <a:lstStyle/>
        <a:p>
          <a:r>
            <a:rPr lang="en-US">
              <a:latin typeface="Helvetica" panose="020B0604020202020204" pitchFamily="34" charset="0"/>
              <a:cs typeface="Helvetica" panose="020B0604020202020204" pitchFamily="34" charset="0"/>
            </a:rPr>
            <a:t>Monitoring user performance </a:t>
          </a:r>
          <a:endParaRPr lang="el-GR">
            <a:latin typeface="Helvetica" panose="020B0604020202020204" pitchFamily="34" charset="0"/>
            <a:cs typeface="Helvetica" panose="020B0604020202020204" pitchFamily="34" charset="0"/>
          </a:endParaRPr>
        </a:p>
      </dgm:t>
    </dgm:pt>
    <dgm:pt modelId="{2D9F3746-4CAF-4FAE-80CE-E3E2E58FE39E}" type="parTrans" cxnId="{5D390094-1932-43B9-96C6-66D9593F27E9}">
      <dgm:prSet/>
      <dgm:spPr/>
      <dgm:t>
        <a:bodyPr/>
        <a:lstStyle/>
        <a:p>
          <a:endParaRPr lang="el-GR"/>
        </a:p>
      </dgm:t>
    </dgm:pt>
    <dgm:pt modelId="{5CE971D7-D318-42B5-8EC6-1AB902E9812B}" type="sibTrans" cxnId="{5D390094-1932-43B9-96C6-66D9593F27E9}">
      <dgm:prSet/>
      <dgm:spPr/>
      <dgm:t>
        <a:bodyPr/>
        <a:lstStyle/>
        <a:p>
          <a:endParaRPr lang="el-GR"/>
        </a:p>
      </dgm:t>
    </dgm:pt>
    <dgm:pt modelId="{318236C6-70C2-4ADB-818A-E90D49E88D24}">
      <dgm:prSet phldrT="[Κείμενο]"/>
      <dgm:spPr/>
      <dgm:t>
        <a:bodyPr/>
        <a:lstStyle/>
        <a:p>
          <a:r>
            <a:rPr lang="en-US">
              <a:latin typeface="Helvetica" panose="020B0604020202020204" pitchFamily="34" charset="0"/>
              <a:cs typeface="Helvetica" panose="020B0604020202020204" pitchFamily="34" charset="0"/>
            </a:rPr>
            <a:t>Risk assessment </a:t>
          </a:r>
          <a:endParaRPr lang="el-GR">
            <a:latin typeface="Helvetica" panose="020B0604020202020204" pitchFamily="34" charset="0"/>
            <a:cs typeface="Helvetica" panose="020B0604020202020204" pitchFamily="34" charset="0"/>
          </a:endParaRPr>
        </a:p>
      </dgm:t>
    </dgm:pt>
    <dgm:pt modelId="{D5C722A6-A4AD-44CF-B060-CDF52C035B3C}" type="parTrans" cxnId="{06A8A8D4-2DAD-4E0D-B50D-97D60EE09908}">
      <dgm:prSet/>
      <dgm:spPr/>
      <dgm:t>
        <a:bodyPr/>
        <a:lstStyle/>
        <a:p>
          <a:endParaRPr lang="el-GR"/>
        </a:p>
      </dgm:t>
    </dgm:pt>
    <dgm:pt modelId="{43CF2EA0-1F7B-4B7B-83D7-6E3F3C3FADF7}" type="sibTrans" cxnId="{06A8A8D4-2DAD-4E0D-B50D-97D60EE09908}">
      <dgm:prSet/>
      <dgm:spPr/>
      <dgm:t>
        <a:bodyPr/>
        <a:lstStyle/>
        <a:p>
          <a:endParaRPr lang="el-GR"/>
        </a:p>
      </dgm:t>
    </dgm:pt>
    <dgm:pt modelId="{34A9A953-A18D-449D-93C3-D5338CDD777F}">
      <dgm:prSet phldrT="[Κείμενο]"/>
      <dgm:spPr/>
      <dgm:t>
        <a:bodyPr/>
        <a:lstStyle/>
        <a:p>
          <a:r>
            <a:rPr lang="en-US">
              <a:latin typeface="Helvetica" panose="020B0604020202020204" pitchFamily="34" charset="0"/>
              <a:cs typeface="Helvetica" panose="020B0604020202020204" pitchFamily="34" charset="0"/>
            </a:rPr>
            <a:t>Calculating economic indicators </a:t>
          </a:r>
          <a:endParaRPr lang="el-GR">
            <a:latin typeface="Helvetica" panose="020B0604020202020204" pitchFamily="34" charset="0"/>
            <a:cs typeface="Helvetica" panose="020B0604020202020204" pitchFamily="34" charset="0"/>
          </a:endParaRPr>
        </a:p>
      </dgm:t>
    </dgm:pt>
    <dgm:pt modelId="{CC2547BA-CBF6-45DE-8CA0-5153DB2E183F}" type="parTrans" cxnId="{D8E73517-DC3A-4D8A-A4CD-DE874D2E5110}">
      <dgm:prSet/>
      <dgm:spPr/>
      <dgm:t>
        <a:bodyPr/>
        <a:lstStyle/>
        <a:p>
          <a:endParaRPr lang="el-GR"/>
        </a:p>
      </dgm:t>
    </dgm:pt>
    <dgm:pt modelId="{C99D1377-6D46-44EB-830D-7C61F75DDC36}" type="sibTrans" cxnId="{D8E73517-DC3A-4D8A-A4CD-DE874D2E5110}">
      <dgm:prSet/>
      <dgm:spPr/>
      <dgm:t>
        <a:bodyPr/>
        <a:lstStyle/>
        <a:p>
          <a:endParaRPr lang="el-GR"/>
        </a:p>
      </dgm:t>
    </dgm:pt>
    <dgm:pt modelId="{0FB7B2E7-45C8-45DB-9222-2387496D4137}">
      <dgm:prSet phldrT="[Κείμενο]"/>
      <dgm:spPr/>
      <dgm:t>
        <a:bodyPr/>
        <a:lstStyle/>
        <a:p>
          <a:r>
            <a:rPr lang="en-US">
              <a:latin typeface="Helvetica" panose="020B0604020202020204" pitchFamily="34" charset="0"/>
              <a:cs typeface="Helvetica" panose="020B0604020202020204" pitchFamily="34" charset="0"/>
            </a:rPr>
            <a:t>Monitoring project results</a:t>
          </a:r>
          <a:endParaRPr lang="el-GR">
            <a:latin typeface="Helvetica" panose="020B0604020202020204" pitchFamily="34" charset="0"/>
            <a:cs typeface="Helvetica" panose="020B0604020202020204" pitchFamily="34" charset="0"/>
          </a:endParaRPr>
        </a:p>
      </dgm:t>
    </dgm:pt>
    <dgm:pt modelId="{8F97DD6A-9138-495F-ADB8-BFA986B0A44D}" type="parTrans" cxnId="{575AE5D1-60CE-4F86-8B1F-5D681C82D134}">
      <dgm:prSet/>
      <dgm:spPr/>
      <dgm:t>
        <a:bodyPr/>
        <a:lstStyle/>
        <a:p>
          <a:endParaRPr lang="el-GR"/>
        </a:p>
      </dgm:t>
    </dgm:pt>
    <dgm:pt modelId="{A7CFC8F0-B451-48C2-80D7-84F2FD93811A}" type="sibTrans" cxnId="{575AE5D1-60CE-4F86-8B1F-5D681C82D134}">
      <dgm:prSet/>
      <dgm:spPr/>
      <dgm:t>
        <a:bodyPr/>
        <a:lstStyle/>
        <a:p>
          <a:endParaRPr lang="el-GR"/>
        </a:p>
      </dgm:t>
    </dgm:pt>
    <dgm:pt modelId="{78A70C8E-F659-4A00-9677-57DAA069FB78}" type="pres">
      <dgm:prSet presAssocID="{3DC65783-6BF3-4436-BFAE-02F8CE0E3587}" presName="Name0" presStyleCnt="0">
        <dgm:presLayoutVars>
          <dgm:dir/>
          <dgm:resizeHandles val="exact"/>
        </dgm:presLayoutVars>
      </dgm:prSet>
      <dgm:spPr/>
    </dgm:pt>
    <dgm:pt modelId="{223BDD86-7DB5-4E7E-8E2D-82BCE0825D19}" type="pres">
      <dgm:prSet presAssocID="{50C83F19-2734-412D-8B86-CA4825B26FBD}" presName="composite" presStyleCnt="0"/>
      <dgm:spPr/>
    </dgm:pt>
    <dgm:pt modelId="{0AD6084D-3C34-429B-B4A3-C365C97B0DB0}" type="pres">
      <dgm:prSet presAssocID="{50C83F19-2734-412D-8B86-CA4825B26FBD}" presName="rect1" presStyleLbl="bgImgPlace1" presStyleIdx="0" presStyleCnt="9"/>
      <dgm:spPr>
        <a:blipFill>
          <a:blip xmlns:r="http://schemas.openxmlformats.org/officeDocument/2006/relationships" r:embed="rId1">
            <a:extLst>
              <a:ext uri="{28A0092B-C50C-407E-A947-70E740481C1C}">
                <a14:useLocalDpi xmlns:a14="http://schemas.microsoft.com/office/drawing/2010/main" val="0"/>
              </a:ext>
            </a:extLst>
          </a:blip>
          <a:srcRect/>
          <a:stretch>
            <a:fillRect l="-9000" r="-9000"/>
          </a:stretch>
        </a:blipFill>
      </dgm:spPr>
    </dgm:pt>
    <dgm:pt modelId="{1383289B-4106-4F14-827F-F787716A01DA}" type="pres">
      <dgm:prSet presAssocID="{50C83F19-2734-412D-8B86-CA4825B26FBD}" presName="wedgeRectCallout1" presStyleLbl="node1" presStyleIdx="0" presStyleCnt="9">
        <dgm:presLayoutVars>
          <dgm:bulletEnabled val="1"/>
        </dgm:presLayoutVars>
      </dgm:prSet>
      <dgm:spPr/>
    </dgm:pt>
    <dgm:pt modelId="{617E58F7-2547-4B35-BDC5-DA4AA0607F36}" type="pres">
      <dgm:prSet presAssocID="{95C58989-D67F-4CB5-A055-D90C4D61E667}" presName="sibTrans" presStyleCnt="0"/>
      <dgm:spPr/>
    </dgm:pt>
    <dgm:pt modelId="{13578506-49F5-4AC5-9FD9-D5F2FDC95675}" type="pres">
      <dgm:prSet presAssocID="{35178C3C-48B2-4214-AA6A-A57982585619}" presName="composite" presStyleCnt="0"/>
      <dgm:spPr/>
    </dgm:pt>
    <dgm:pt modelId="{B3DA1041-C2FF-4D61-BD6B-75D915457529}" type="pres">
      <dgm:prSet presAssocID="{35178C3C-48B2-4214-AA6A-A57982585619}" presName="rect1" presStyleLbl="bgImgPlace1" presStyleIdx="1" presStyleCnt="9"/>
      <dgm:spPr>
        <a:blipFill>
          <a:blip xmlns:r="http://schemas.openxmlformats.org/officeDocument/2006/relationships" r:embed="rId2"/>
          <a:srcRect/>
          <a:stretch>
            <a:fillRect l="-3000" r="-3000"/>
          </a:stretch>
        </a:blipFill>
      </dgm:spPr>
    </dgm:pt>
    <dgm:pt modelId="{0DC009B6-0E40-4A3C-A065-BFA52B3BDBC2}" type="pres">
      <dgm:prSet presAssocID="{35178C3C-48B2-4214-AA6A-A57982585619}" presName="wedgeRectCallout1" presStyleLbl="node1" presStyleIdx="1" presStyleCnt="9">
        <dgm:presLayoutVars>
          <dgm:bulletEnabled val="1"/>
        </dgm:presLayoutVars>
      </dgm:prSet>
      <dgm:spPr/>
    </dgm:pt>
    <dgm:pt modelId="{61FA2B32-6D82-44EC-85A3-7F3DE5972E73}" type="pres">
      <dgm:prSet presAssocID="{06DDC65F-2922-48E2-BF71-49E13FE28E2F}" presName="sibTrans" presStyleCnt="0"/>
      <dgm:spPr/>
    </dgm:pt>
    <dgm:pt modelId="{2D273C75-0B07-4567-A7D9-46AF484B045E}" type="pres">
      <dgm:prSet presAssocID="{225D0D9C-ADFD-42B2-9046-63D69E1EEAC9}" presName="composite" presStyleCnt="0"/>
      <dgm:spPr/>
    </dgm:pt>
    <dgm:pt modelId="{7399E58C-BE93-4C8D-B8A8-721F444F0A32}" type="pres">
      <dgm:prSet presAssocID="{225D0D9C-ADFD-42B2-9046-63D69E1EEAC9}" presName="rect1" presStyleLbl="bgImgPlace1" presStyleIdx="2" presStyleCnt="9"/>
      <dgm:spPr>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dgm:spPr>
    </dgm:pt>
    <dgm:pt modelId="{B3A6DAFC-F8D1-4D11-A086-A785061ADE23}" type="pres">
      <dgm:prSet presAssocID="{225D0D9C-ADFD-42B2-9046-63D69E1EEAC9}" presName="wedgeRectCallout1" presStyleLbl="node1" presStyleIdx="2" presStyleCnt="9">
        <dgm:presLayoutVars>
          <dgm:bulletEnabled val="1"/>
        </dgm:presLayoutVars>
      </dgm:prSet>
      <dgm:spPr/>
    </dgm:pt>
    <dgm:pt modelId="{2B4C2F87-9752-4481-98AE-A601F373D7FB}" type="pres">
      <dgm:prSet presAssocID="{72C45CBD-57E9-4BF6-8192-C403DA42B2EA}" presName="sibTrans" presStyleCnt="0"/>
      <dgm:spPr/>
    </dgm:pt>
    <dgm:pt modelId="{329B5252-A9EB-4DA9-AD96-899791E6F1BD}" type="pres">
      <dgm:prSet presAssocID="{D6B3AB66-0059-4A9F-98F7-85BE6C62CC60}" presName="composite" presStyleCnt="0"/>
      <dgm:spPr/>
    </dgm:pt>
    <dgm:pt modelId="{B7300973-6029-48FF-9177-B9783066FD9F}" type="pres">
      <dgm:prSet presAssocID="{D6B3AB66-0059-4A9F-98F7-85BE6C62CC60}" presName="rect1" presStyleLbl="bgImgPlace1" presStyleIdx="3" presStyleCnt="9"/>
      <dgm:spPr>
        <a:blipFill>
          <a:blip xmlns:r="http://schemas.openxmlformats.org/officeDocument/2006/relationships" r:embed="rId4">
            <a:extLst>
              <a:ext uri="{28A0092B-C50C-407E-A947-70E740481C1C}">
                <a14:useLocalDpi xmlns:a14="http://schemas.microsoft.com/office/drawing/2010/main" val="0"/>
              </a:ext>
            </a:extLst>
          </a:blip>
          <a:srcRect/>
          <a:stretch>
            <a:fillRect l="-17000" r="-17000"/>
          </a:stretch>
        </a:blipFill>
      </dgm:spPr>
    </dgm:pt>
    <dgm:pt modelId="{88874B7A-BDC6-489B-93C7-EC4219E07473}" type="pres">
      <dgm:prSet presAssocID="{D6B3AB66-0059-4A9F-98F7-85BE6C62CC60}" presName="wedgeRectCallout1" presStyleLbl="node1" presStyleIdx="3" presStyleCnt="9">
        <dgm:presLayoutVars>
          <dgm:bulletEnabled val="1"/>
        </dgm:presLayoutVars>
      </dgm:prSet>
      <dgm:spPr/>
    </dgm:pt>
    <dgm:pt modelId="{B5FBA4E1-85B0-4A20-92C6-69457A4BF02B}" type="pres">
      <dgm:prSet presAssocID="{E2C8B988-47F0-4686-9BFD-AD254F2F2273}" presName="sibTrans" presStyleCnt="0"/>
      <dgm:spPr/>
    </dgm:pt>
    <dgm:pt modelId="{F0793172-42FB-4232-856C-D3157A7DE4F4}" type="pres">
      <dgm:prSet presAssocID="{EBBF03B1-B53A-4400-ABB3-8B8740E841BE}" presName="composite" presStyleCnt="0"/>
      <dgm:spPr/>
    </dgm:pt>
    <dgm:pt modelId="{F1E0EBB0-8D08-4FBB-A54C-34A8F7179A0F}" type="pres">
      <dgm:prSet presAssocID="{EBBF03B1-B53A-4400-ABB3-8B8740E841BE}" presName="rect1" presStyleLbl="bgImgPlace1" presStyleIdx="4" presStyleCnt="9"/>
      <dgm:spPr>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dgm:spPr>
    </dgm:pt>
    <dgm:pt modelId="{AD7BE8EA-3071-4ABC-9C77-A2F1B80DF655}" type="pres">
      <dgm:prSet presAssocID="{EBBF03B1-B53A-4400-ABB3-8B8740E841BE}" presName="wedgeRectCallout1" presStyleLbl="node1" presStyleIdx="4" presStyleCnt="9">
        <dgm:presLayoutVars>
          <dgm:bulletEnabled val="1"/>
        </dgm:presLayoutVars>
      </dgm:prSet>
      <dgm:spPr/>
    </dgm:pt>
    <dgm:pt modelId="{18F02021-3F6E-4F59-8D9A-9C65B4B5A6D6}" type="pres">
      <dgm:prSet presAssocID="{CC701A43-2204-4F02-ACE5-B3DCB54C322C}" presName="sibTrans" presStyleCnt="0"/>
      <dgm:spPr/>
    </dgm:pt>
    <dgm:pt modelId="{D9477EDF-8E06-47C4-83C8-8E27B8505832}" type="pres">
      <dgm:prSet presAssocID="{0FB7B2E7-45C8-45DB-9222-2387496D4137}" presName="composite" presStyleCnt="0"/>
      <dgm:spPr/>
    </dgm:pt>
    <dgm:pt modelId="{90527BE2-5DF3-4C99-AE1C-01DAEA4A1AB2}" type="pres">
      <dgm:prSet presAssocID="{0FB7B2E7-45C8-45DB-9222-2387496D4137}" presName="rect1" presStyleLbl="bgImgPlace1" presStyleIdx="5" presStyleCnt="9"/>
      <dgm:spPr>
        <a:blipFill>
          <a:blip xmlns:r="http://schemas.openxmlformats.org/officeDocument/2006/relationships" r:embed="rId6">
            <a:extLst>
              <a:ext uri="{28A0092B-C50C-407E-A947-70E740481C1C}">
                <a14:useLocalDpi xmlns:a14="http://schemas.microsoft.com/office/drawing/2010/main" val="0"/>
              </a:ext>
            </a:extLst>
          </a:blip>
          <a:srcRect/>
          <a:stretch>
            <a:fillRect l="-70000" r="-70000"/>
          </a:stretch>
        </a:blipFill>
      </dgm:spPr>
    </dgm:pt>
    <dgm:pt modelId="{3751C536-5ED4-45E2-BF3A-E6CF4616A0BC}" type="pres">
      <dgm:prSet presAssocID="{0FB7B2E7-45C8-45DB-9222-2387496D4137}" presName="wedgeRectCallout1" presStyleLbl="node1" presStyleIdx="5" presStyleCnt="9">
        <dgm:presLayoutVars>
          <dgm:bulletEnabled val="1"/>
        </dgm:presLayoutVars>
      </dgm:prSet>
      <dgm:spPr/>
    </dgm:pt>
    <dgm:pt modelId="{9C6D6983-895C-431E-B668-0DA2B053297B}" type="pres">
      <dgm:prSet presAssocID="{A7CFC8F0-B451-48C2-80D7-84F2FD93811A}" presName="sibTrans" presStyleCnt="0"/>
      <dgm:spPr/>
    </dgm:pt>
    <dgm:pt modelId="{585EBAE7-83D0-477F-B149-7C4292B93557}" type="pres">
      <dgm:prSet presAssocID="{DE612F51-3DC8-4F13-ACA7-53CC78C38880}" presName="composite" presStyleCnt="0"/>
      <dgm:spPr/>
    </dgm:pt>
    <dgm:pt modelId="{C6238D41-FDDC-43C3-9375-CB3E4EC65877}" type="pres">
      <dgm:prSet presAssocID="{DE612F51-3DC8-4F13-ACA7-53CC78C38880}" presName="rect1" presStyleLbl="bgImgPlace1" presStyleIdx="6" presStyleCnt="9"/>
      <dgm:spPr>
        <a:blipFill>
          <a:blip xmlns:r="http://schemas.openxmlformats.org/officeDocument/2006/relationships" r:embed="rId7"/>
          <a:srcRect/>
          <a:stretch>
            <a:fillRect t="-10000" b="-10000"/>
          </a:stretch>
        </a:blipFill>
      </dgm:spPr>
    </dgm:pt>
    <dgm:pt modelId="{FEADB5DB-4C4D-4034-8A52-8F57BE1DE2C7}" type="pres">
      <dgm:prSet presAssocID="{DE612F51-3DC8-4F13-ACA7-53CC78C38880}" presName="wedgeRectCallout1" presStyleLbl="node1" presStyleIdx="6" presStyleCnt="9">
        <dgm:presLayoutVars>
          <dgm:bulletEnabled val="1"/>
        </dgm:presLayoutVars>
      </dgm:prSet>
      <dgm:spPr/>
    </dgm:pt>
    <dgm:pt modelId="{CA349BE2-844D-4B94-885B-DE5F34490E9E}" type="pres">
      <dgm:prSet presAssocID="{5CE971D7-D318-42B5-8EC6-1AB902E9812B}" presName="sibTrans" presStyleCnt="0"/>
      <dgm:spPr/>
    </dgm:pt>
    <dgm:pt modelId="{DB855302-873C-48A4-A245-3A590F1FD1F4}" type="pres">
      <dgm:prSet presAssocID="{318236C6-70C2-4ADB-818A-E90D49E88D24}" presName="composite" presStyleCnt="0"/>
      <dgm:spPr/>
    </dgm:pt>
    <dgm:pt modelId="{442B7CD3-354A-4A56-9258-D62938CB8769}" type="pres">
      <dgm:prSet presAssocID="{318236C6-70C2-4ADB-818A-E90D49E88D24}" presName="rect1" presStyleLbl="bgImgPlace1" presStyleIdx="7" presStyleCnt="9"/>
      <dgm:spPr>
        <a:blipFill>
          <a:blip xmlns:r="http://schemas.openxmlformats.org/officeDocument/2006/relationships" r:embed="rId8"/>
          <a:srcRect/>
          <a:stretch>
            <a:fillRect t="-2000" b="-2000"/>
          </a:stretch>
        </a:blipFill>
      </dgm:spPr>
    </dgm:pt>
    <dgm:pt modelId="{058A8425-2A08-49A2-A6A1-893FD1F760BA}" type="pres">
      <dgm:prSet presAssocID="{318236C6-70C2-4ADB-818A-E90D49E88D24}" presName="wedgeRectCallout1" presStyleLbl="node1" presStyleIdx="7" presStyleCnt="9">
        <dgm:presLayoutVars>
          <dgm:bulletEnabled val="1"/>
        </dgm:presLayoutVars>
      </dgm:prSet>
      <dgm:spPr/>
    </dgm:pt>
    <dgm:pt modelId="{2CC057AF-28FC-4002-8E0F-A9EFF0723DB8}" type="pres">
      <dgm:prSet presAssocID="{43CF2EA0-1F7B-4B7B-83D7-6E3F3C3FADF7}" presName="sibTrans" presStyleCnt="0"/>
      <dgm:spPr/>
    </dgm:pt>
    <dgm:pt modelId="{EDE0ACEE-B5F7-4E8E-89F5-659A82CD2DCE}" type="pres">
      <dgm:prSet presAssocID="{34A9A953-A18D-449D-93C3-D5338CDD777F}" presName="composite" presStyleCnt="0"/>
      <dgm:spPr/>
    </dgm:pt>
    <dgm:pt modelId="{677BCF67-EF68-4BEE-9BFD-5A10ED08D0F2}" type="pres">
      <dgm:prSet presAssocID="{34A9A953-A18D-449D-93C3-D5338CDD777F}" presName="rect1" presStyleLbl="bgImgPlace1" presStyleIdx="8" presStyleCnt="9"/>
      <dgm:spPr>
        <a:blipFill>
          <a:blip xmlns:r="http://schemas.openxmlformats.org/officeDocument/2006/relationships" r:embed="rId9"/>
          <a:srcRect/>
          <a:stretch>
            <a:fillRect l="-4000" r="-4000"/>
          </a:stretch>
        </a:blipFill>
      </dgm:spPr>
    </dgm:pt>
    <dgm:pt modelId="{7A89CC19-2209-4DCB-A200-D37EE31E4EE7}" type="pres">
      <dgm:prSet presAssocID="{34A9A953-A18D-449D-93C3-D5338CDD777F}" presName="wedgeRectCallout1" presStyleLbl="node1" presStyleIdx="8" presStyleCnt="9">
        <dgm:presLayoutVars>
          <dgm:bulletEnabled val="1"/>
        </dgm:presLayoutVars>
      </dgm:prSet>
      <dgm:spPr/>
    </dgm:pt>
  </dgm:ptLst>
  <dgm:cxnLst>
    <dgm:cxn modelId="{D8E73517-DC3A-4D8A-A4CD-DE874D2E5110}" srcId="{3DC65783-6BF3-4436-BFAE-02F8CE0E3587}" destId="{34A9A953-A18D-449D-93C3-D5338CDD777F}" srcOrd="8" destOrd="0" parTransId="{CC2547BA-CBF6-45DE-8CA0-5153DB2E183F}" sibTransId="{C99D1377-6D46-44EB-830D-7C61F75DDC36}"/>
    <dgm:cxn modelId="{6F130F1F-0ED3-4F14-B242-180876E50809}" srcId="{3DC65783-6BF3-4436-BFAE-02F8CE0E3587}" destId="{225D0D9C-ADFD-42B2-9046-63D69E1EEAC9}" srcOrd="2" destOrd="0" parTransId="{AA344721-E35C-4FA2-A86E-B06502F19F83}" sibTransId="{72C45CBD-57E9-4BF6-8192-C403DA42B2EA}"/>
    <dgm:cxn modelId="{7AC64320-972E-4FB2-9BBF-E30E06BECB56}" type="presOf" srcId="{D6B3AB66-0059-4A9F-98F7-85BE6C62CC60}" destId="{88874B7A-BDC6-489B-93C7-EC4219E07473}" srcOrd="0" destOrd="0" presId="urn:microsoft.com/office/officeart/2008/layout/BendingPictureCaptionList"/>
    <dgm:cxn modelId="{3B729721-0B70-4C9F-8F00-A4E9F9BC9DF6}" type="presOf" srcId="{225D0D9C-ADFD-42B2-9046-63D69E1EEAC9}" destId="{B3A6DAFC-F8D1-4D11-A086-A785061ADE23}" srcOrd="0" destOrd="0" presId="urn:microsoft.com/office/officeart/2008/layout/BendingPictureCaptionList"/>
    <dgm:cxn modelId="{C4D7C329-B37B-4E48-BCAD-89E1FEB75283}" type="presOf" srcId="{318236C6-70C2-4ADB-818A-E90D49E88D24}" destId="{058A8425-2A08-49A2-A6A1-893FD1F760BA}" srcOrd="0" destOrd="0" presId="urn:microsoft.com/office/officeart/2008/layout/BendingPictureCaptionList"/>
    <dgm:cxn modelId="{C12FAD3D-403E-411B-9EEA-4951BDDD3202}" srcId="{3DC65783-6BF3-4436-BFAE-02F8CE0E3587}" destId="{50C83F19-2734-412D-8B86-CA4825B26FBD}" srcOrd="0" destOrd="0" parTransId="{419AC14B-F524-4543-B907-638211EC737F}" sibTransId="{95C58989-D67F-4CB5-A055-D90C4D61E667}"/>
    <dgm:cxn modelId="{D4779265-9FDD-44C0-9B6B-7DC30E1F7FAE}" type="presOf" srcId="{0FB7B2E7-45C8-45DB-9222-2387496D4137}" destId="{3751C536-5ED4-45E2-BF3A-E6CF4616A0BC}" srcOrd="0" destOrd="0" presId="urn:microsoft.com/office/officeart/2008/layout/BendingPictureCaptionList"/>
    <dgm:cxn modelId="{9A84F567-76FC-4A9F-BC77-DE91F3A62794}" srcId="{3DC65783-6BF3-4436-BFAE-02F8CE0E3587}" destId="{35178C3C-48B2-4214-AA6A-A57982585619}" srcOrd="1" destOrd="0" parTransId="{4296AFA7-377D-422B-BEE2-27416D973A13}" sibTransId="{06DDC65F-2922-48E2-BF71-49E13FE28E2F}"/>
    <dgm:cxn modelId="{32146072-CE3F-483A-9827-34B8F0724C87}" type="presOf" srcId="{3DC65783-6BF3-4436-BFAE-02F8CE0E3587}" destId="{78A70C8E-F659-4A00-9677-57DAA069FB78}" srcOrd="0" destOrd="0" presId="urn:microsoft.com/office/officeart/2008/layout/BendingPictureCaptionList"/>
    <dgm:cxn modelId="{33554978-62C1-4514-905B-3A21130EEAD3}" srcId="{3DC65783-6BF3-4436-BFAE-02F8CE0E3587}" destId="{EBBF03B1-B53A-4400-ABB3-8B8740E841BE}" srcOrd="4" destOrd="0" parTransId="{1E70BBE5-4198-4D4F-B0DE-9206A7B373A3}" sibTransId="{CC701A43-2204-4F02-ACE5-B3DCB54C322C}"/>
    <dgm:cxn modelId="{5D390094-1932-43B9-96C6-66D9593F27E9}" srcId="{3DC65783-6BF3-4436-BFAE-02F8CE0E3587}" destId="{DE612F51-3DC8-4F13-ACA7-53CC78C38880}" srcOrd="6" destOrd="0" parTransId="{2D9F3746-4CAF-4FAE-80CE-E3E2E58FE39E}" sibTransId="{5CE971D7-D318-42B5-8EC6-1AB902E9812B}"/>
    <dgm:cxn modelId="{F0F8F79B-A407-4DF6-8F88-614033A3E0BC}" srcId="{3DC65783-6BF3-4436-BFAE-02F8CE0E3587}" destId="{D6B3AB66-0059-4A9F-98F7-85BE6C62CC60}" srcOrd="3" destOrd="0" parTransId="{C326B5FE-E135-4BF5-A772-0D11ACD36E9B}" sibTransId="{E2C8B988-47F0-4686-9BFD-AD254F2F2273}"/>
    <dgm:cxn modelId="{4CF0E1A6-62C6-4359-B53D-C68FB10F139E}" type="presOf" srcId="{34A9A953-A18D-449D-93C3-D5338CDD777F}" destId="{7A89CC19-2209-4DCB-A200-D37EE31E4EE7}" srcOrd="0" destOrd="0" presId="urn:microsoft.com/office/officeart/2008/layout/BendingPictureCaptionList"/>
    <dgm:cxn modelId="{87BB8CA9-376C-44DD-BBC6-EA843B29E484}" type="presOf" srcId="{EBBF03B1-B53A-4400-ABB3-8B8740E841BE}" destId="{AD7BE8EA-3071-4ABC-9C77-A2F1B80DF655}" srcOrd="0" destOrd="0" presId="urn:microsoft.com/office/officeart/2008/layout/BendingPictureCaptionList"/>
    <dgm:cxn modelId="{75DA2DAC-2858-4C82-A654-D664A9AA558A}" type="presOf" srcId="{35178C3C-48B2-4214-AA6A-A57982585619}" destId="{0DC009B6-0E40-4A3C-A065-BFA52B3BDBC2}" srcOrd="0" destOrd="0" presId="urn:microsoft.com/office/officeart/2008/layout/BendingPictureCaptionList"/>
    <dgm:cxn modelId="{091191BC-BA4E-4955-B5E5-B16624858190}" type="presOf" srcId="{50C83F19-2734-412D-8B86-CA4825B26FBD}" destId="{1383289B-4106-4F14-827F-F787716A01DA}" srcOrd="0" destOrd="0" presId="urn:microsoft.com/office/officeart/2008/layout/BendingPictureCaptionList"/>
    <dgm:cxn modelId="{575AE5D1-60CE-4F86-8B1F-5D681C82D134}" srcId="{3DC65783-6BF3-4436-BFAE-02F8CE0E3587}" destId="{0FB7B2E7-45C8-45DB-9222-2387496D4137}" srcOrd="5" destOrd="0" parTransId="{8F97DD6A-9138-495F-ADB8-BFA986B0A44D}" sibTransId="{A7CFC8F0-B451-48C2-80D7-84F2FD93811A}"/>
    <dgm:cxn modelId="{06A8A8D4-2DAD-4E0D-B50D-97D60EE09908}" srcId="{3DC65783-6BF3-4436-BFAE-02F8CE0E3587}" destId="{318236C6-70C2-4ADB-818A-E90D49E88D24}" srcOrd="7" destOrd="0" parTransId="{D5C722A6-A4AD-44CF-B060-CDF52C035B3C}" sibTransId="{43CF2EA0-1F7B-4B7B-83D7-6E3F3C3FADF7}"/>
    <dgm:cxn modelId="{3C9974DB-3DB5-4869-A27F-E4C07019CA32}" type="presOf" srcId="{DE612F51-3DC8-4F13-ACA7-53CC78C38880}" destId="{FEADB5DB-4C4D-4034-8A52-8F57BE1DE2C7}" srcOrd="0" destOrd="0" presId="urn:microsoft.com/office/officeart/2008/layout/BendingPictureCaptionList"/>
    <dgm:cxn modelId="{03E6CD4B-9CEF-49F0-9BFF-A23E3C7FF0BC}" type="presParOf" srcId="{78A70C8E-F659-4A00-9677-57DAA069FB78}" destId="{223BDD86-7DB5-4E7E-8E2D-82BCE0825D19}" srcOrd="0" destOrd="0" presId="urn:microsoft.com/office/officeart/2008/layout/BendingPictureCaptionList"/>
    <dgm:cxn modelId="{92B6F640-ED1E-4D58-9552-8FD1C718416C}" type="presParOf" srcId="{223BDD86-7DB5-4E7E-8E2D-82BCE0825D19}" destId="{0AD6084D-3C34-429B-B4A3-C365C97B0DB0}" srcOrd="0" destOrd="0" presId="urn:microsoft.com/office/officeart/2008/layout/BendingPictureCaptionList"/>
    <dgm:cxn modelId="{78226E32-DA14-412B-BEDC-37EC3DE2AF87}" type="presParOf" srcId="{223BDD86-7DB5-4E7E-8E2D-82BCE0825D19}" destId="{1383289B-4106-4F14-827F-F787716A01DA}" srcOrd="1" destOrd="0" presId="urn:microsoft.com/office/officeart/2008/layout/BendingPictureCaptionList"/>
    <dgm:cxn modelId="{091A1D12-0FB2-489B-9D7E-62A9DD44712B}" type="presParOf" srcId="{78A70C8E-F659-4A00-9677-57DAA069FB78}" destId="{617E58F7-2547-4B35-BDC5-DA4AA0607F36}" srcOrd="1" destOrd="0" presId="urn:microsoft.com/office/officeart/2008/layout/BendingPictureCaptionList"/>
    <dgm:cxn modelId="{92FF4BE2-CD7B-42E1-8BDA-B602BFDD87AB}" type="presParOf" srcId="{78A70C8E-F659-4A00-9677-57DAA069FB78}" destId="{13578506-49F5-4AC5-9FD9-D5F2FDC95675}" srcOrd="2" destOrd="0" presId="urn:microsoft.com/office/officeart/2008/layout/BendingPictureCaptionList"/>
    <dgm:cxn modelId="{7D134C82-FB54-4798-9876-6E29B115F25F}" type="presParOf" srcId="{13578506-49F5-4AC5-9FD9-D5F2FDC95675}" destId="{B3DA1041-C2FF-4D61-BD6B-75D915457529}" srcOrd="0" destOrd="0" presId="urn:microsoft.com/office/officeart/2008/layout/BendingPictureCaptionList"/>
    <dgm:cxn modelId="{CA6358D8-C1B0-4E3F-8C03-A50815F6D566}" type="presParOf" srcId="{13578506-49F5-4AC5-9FD9-D5F2FDC95675}" destId="{0DC009B6-0E40-4A3C-A065-BFA52B3BDBC2}" srcOrd="1" destOrd="0" presId="urn:microsoft.com/office/officeart/2008/layout/BendingPictureCaptionList"/>
    <dgm:cxn modelId="{A6A67B7E-DF13-4829-8ED2-9A4982E87C25}" type="presParOf" srcId="{78A70C8E-F659-4A00-9677-57DAA069FB78}" destId="{61FA2B32-6D82-44EC-85A3-7F3DE5972E73}" srcOrd="3" destOrd="0" presId="urn:microsoft.com/office/officeart/2008/layout/BendingPictureCaptionList"/>
    <dgm:cxn modelId="{FE9C6CFB-D1AD-4F6B-AD0F-91A19C619FE7}" type="presParOf" srcId="{78A70C8E-F659-4A00-9677-57DAA069FB78}" destId="{2D273C75-0B07-4567-A7D9-46AF484B045E}" srcOrd="4" destOrd="0" presId="urn:microsoft.com/office/officeart/2008/layout/BendingPictureCaptionList"/>
    <dgm:cxn modelId="{A2D7A80B-DD76-4F3B-8327-AF4021F00BF3}" type="presParOf" srcId="{2D273C75-0B07-4567-A7D9-46AF484B045E}" destId="{7399E58C-BE93-4C8D-B8A8-721F444F0A32}" srcOrd="0" destOrd="0" presId="urn:microsoft.com/office/officeart/2008/layout/BendingPictureCaptionList"/>
    <dgm:cxn modelId="{838987B6-7781-446D-9192-FA8FE8B16D7B}" type="presParOf" srcId="{2D273C75-0B07-4567-A7D9-46AF484B045E}" destId="{B3A6DAFC-F8D1-4D11-A086-A785061ADE23}" srcOrd="1" destOrd="0" presId="urn:microsoft.com/office/officeart/2008/layout/BendingPictureCaptionList"/>
    <dgm:cxn modelId="{59530B13-C117-4C6C-9FE2-190ED428078D}" type="presParOf" srcId="{78A70C8E-F659-4A00-9677-57DAA069FB78}" destId="{2B4C2F87-9752-4481-98AE-A601F373D7FB}" srcOrd="5" destOrd="0" presId="urn:microsoft.com/office/officeart/2008/layout/BendingPictureCaptionList"/>
    <dgm:cxn modelId="{D6EF73CC-71E7-4059-B1EC-359A57EF8DF8}" type="presParOf" srcId="{78A70C8E-F659-4A00-9677-57DAA069FB78}" destId="{329B5252-A9EB-4DA9-AD96-899791E6F1BD}" srcOrd="6" destOrd="0" presId="urn:microsoft.com/office/officeart/2008/layout/BendingPictureCaptionList"/>
    <dgm:cxn modelId="{BB7CDD79-1F77-44ED-9741-BD50CA83D805}" type="presParOf" srcId="{329B5252-A9EB-4DA9-AD96-899791E6F1BD}" destId="{B7300973-6029-48FF-9177-B9783066FD9F}" srcOrd="0" destOrd="0" presId="urn:microsoft.com/office/officeart/2008/layout/BendingPictureCaptionList"/>
    <dgm:cxn modelId="{91AB351B-F3EF-42EB-81EF-33A9F35F1C0F}" type="presParOf" srcId="{329B5252-A9EB-4DA9-AD96-899791E6F1BD}" destId="{88874B7A-BDC6-489B-93C7-EC4219E07473}" srcOrd="1" destOrd="0" presId="urn:microsoft.com/office/officeart/2008/layout/BendingPictureCaptionList"/>
    <dgm:cxn modelId="{95B0815F-AFA1-4401-9115-C8EC91B6551E}" type="presParOf" srcId="{78A70C8E-F659-4A00-9677-57DAA069FB78}" destId="{B5FBA4E1-85B0-4A20-92C6-69457A4BF02B}" srcOrd="7" destOrd="0" presId="urn:microsoft.com/office/officeart/2008/layout/BendingPictureCaptionList"/>
    <dgm:cxn modelId="{5639F929-7615-4111-B61E-592539C9AB09}" type="presParOf" srcId="{78A70C8E-F659-4A00-9677-57DAA069FB78}" destId="{F0793172-42FB-4232-856C-D3157A7DE4F4}" srcOrd="8" destOrd="0" presId="urn:microsoft.com/office/officeart/2008/layout/BendingPictureCaptionList"/>
    <dgm:cxn modelId="{8BD85D9C-6BD5-468B-A946-26EDC20E15C9}" type="presParOf" srcId="{F0793172-42FB-4232-856C-D3157A7DE4F4}" destId="{F1E0EBB0-8D08-4FBB-A54C-34A8F7179A0F}" srcOrd="0" destOrd="0" presId="urn:microsoft.com/office/officeart/2008/layout/BendingPictureCaptionList"/>
    <dgm:cxn modelId="{61E9FC1B-A886-41A7-BDAD-7FAA2C70D043}" type="presParOf" srcId="{F0793172-42FB-4232-856C-D3157A7DE4F4}" destId="{AD7BE8EA-3071-4ABC-9C77-A2F1B80DF655}" srcOrd="1" destOrd="0" presId="urn:microsoft.com/office/officeart/2008/layout/BendingPictureCaptionList"/>
    <dgm:cxn modelId="{B6F35FF8-13C4-4B95-9FC4-C9B16131D7B2}" type="presParOf" srcId="{78A70C8E-F659-4A00-9677-57DAA069FB78}" destId="{18F02021-3F6E-4F59-8D9A-9C65B4B5A6D6}" srcOrd="9" destOrd="0" presId="urn:microsoft.com/office/officeart/2008/layout/BendingPictureCaptionList"/>
    <dgm:cxn modelId="{9C6CAD67-F1D3-473D-8273-DCD0171EE5E9}" type="presParOf" srcId="{78A70C8E-F659-4A00-9677-57DAA069FB78}" destId="{D9477EDF-8E06-47C4-83C8-8E27B8505832}" srcOrd="10" destOrd="0" presId="urn:microsoft.com/office/officeart/2008/layout/BendingPictureCaptionList"/>
    <dgm:cxn modelId="{47F3A614-6BE0-4A0A-B052-8B0FF76B277D}" type="presParOf" srcId="{D9477EDF-8E06-47C4-83C8-8E27B8505832}" destId="{90527BE2-5DF3-4C99-AE1C-01DAEA4A1AB2}" srcOrd="0" destOrd="0" presId="urn:microsoft.com/office/officeart/2008/layout/BendingPictureCaptionList"/>
    <dgm:cxn modelId="{EABA0156-F9E9-4734-BDC1-AA4926C5B127}" type="presParOf" srcId="{D9477EDF-8E06-47C4-83C8-8E27B8505832}" destId="{3751C536-5ED4-45E2-BF3A-E6CF4616A0BC}" srcOrd="1" destOrd="0" presId="urn:microsoft.com/office/officeart/2008/layout/BendingPictureCaptionList"/>
    <dgm:cxn modelId="{6778A033-5BC9-41D5-9E6F-737322A8D854}" type="presParOf" srcId="{78A70C8E-F659-4A00-9677-57DAA069FB78}" destId="{9C6D6983-895C-431E-B668-0DA2B053297B}" srcOrd="11" destOrd="0" presId="urn:microsoft.com/office/officeart/2008/layout/BendingPictureCaptionList"/>
    <dgm:cxn modelId="{5B6067D0-96AC-4E9A-86D8-319DB1263A92}" type="presParOf" srcId="{78A70C8E-F659-4A00-9677-57DAA069FB78}" destId="{585EBAE7-83D0-477F-B149-7C4292B93557}" srcOrd="12" destOrd="0" presId="urn:microsoft.com/office/officeart/2008/layout/BendingPictureCaptionList"/>
    <dgm:cxn modelId="{64648820-9D18-478B-9472-97513DE8CD25}" type="presParOf" srcId="{585EBAE7-83D0-477F-B149-7C4292B93557}" destId="{C6238D41-FDDC-43C3-9375-CB3E4EC65877}" srcOrd="0" destOrd="0" presId="urn:microsoft.com/office/officeart/2008/layout/BendingPictureCaptionList"/>
    <dgm:cxn modelId="{19CF0D93-A92C-4008-B19D-52D1901EB34C}" type="presParOf" srcId="{585EBAE7-83D0-477F-B149-7C4292B93557}" destId="{FEADB5DB-4C4D-4034-8A52-8F57BE1DE2C7}" srcOrd="1" destOrd="0" presId="urn:microsoft.com/office/officeart/2008/layout/BendingPictureCaptionList"/>
    <dgm:cxn modelId="{E8732C75-B692-4EEC-96AA-3B9A5CA54511}" type="presParOf" srcId="{78A70C8E-F659-4A00-9677-57DAA069FB78}" destId="{CA349BE2-844D-4B94-885B-DE5F34490E9E}" srcOrd="13" destOrd="0" presId="urn:microsoft.com/office/officeart/2008/layout/BendingPictureCaptionList"/>
    <dgm:cxn modelId="{68F76A26-589B-40CE-A01B-B6807C5A750B}" type="presParOf" srcId="{78A70C8E-F659-4A00-9677-57DAA069FB78}" destId="{DB855302-873C-48A4-A245-3A590F1FD1F4}" srcOrd="14" destOrd="0" presId="urn:microsoft.com/office/officeart/2008/layout/BendingPictureCaptionList"/>
    <dgm:cxn modelId="{7E4F5017-AA26-40A8-AD76-CB92C61534F5}" type="presParOf" srcId="{DB855302-873C-48A4-A245-3A590F1FD1F4}" destId="{442B7CD3-354A-4A56-9258-D62938CB8769}" srcOrd="0" destOrd="0" presId="urn:microsoft.com/office/officeart/2008/layout/BendingPictureCaptionList"/>
    <dgm:cxn modelId="{21714FBC-264A-4602-8993-5CC98F3F5778}" type="presParOf" srcId="{DB855302-873C-48A4-A245-3A590F1FD1F4}" destId="{058A8425-2A08-49A2-A6A1-893FD1F760BA}" srcOrd="1" destOrd="0" presId="urn:microsoft.com/office/officeart/2008/layout/BendingPictureCaptionList"/>
    <dgm:cxn modelId="{D3E807B1-A664-4929-B378-2176B811F7DE}" type="presParOf" srcId="{78A70C8E-F659-4A00-9677-57DAA069FB78}" destId="{2CC057AF-28FC-4002-8E0F-A9EFF0723DB8}" srcOrd="15" destOrd="0" presId="urn:microsoft.com/office/officeart/2008/layout/BendingPictureCaptionList"/>
    <dgm:cxn modelId="{3DC882FC-4DB4-44C6-A605-136971D4E11C}" type="presParOf" srcId="{78A70C8E-F659-4A00-9677-57DAA069FB78}" destId="{EDE0ACEE-B5F7-4E8E-89F5-659A82CD2DCE}" srcOrd="16" destOrd="0" presId="urn:microsoft.com/office/officeart/2008/layout/BendingPictureCaptionList"/>
    <dgm:cxn modelId="{818D7B0E-2B3E-49C2-8D8A-1EEC0DF41B1E}" type="presParOf" srcId="{EDE0ACEE-B5F7-4E8E-89F5-659A82CD2DCE}" destId="{677BCF67-EF68-4BEE-9BFD-5A10ED08D0F2}" srcOrd="0" destOrd="0" presId="urn:microsoft.com/office/officeart/2008/layout/BendingPictureCaptionList"/>
    <dgm:cxn modelId="{40034B71-5A7C-4516-BC3C-5DD8A8411351}" type="presParOf" srcId="{EDE0ACEE-B5F7-4E8E-89F5-659A82CD2DCE}" destId="{7A89CC19-2209-4DCB-A200-D37EE31E4EE7}"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C04CC-8B35-40FC-8364-C4B1EA5137AC}">
      <dsp:nvSpPr>
        <dsp:cNvPr id="0" name=""/>
        <dsp:cNvSpPr/>
      </dsp:nvSpPr>
      <dsp:spPr>
        <a:xfrm>
          <a:off x="0" y="0"/>
          <a:ext cx="4398879"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Helvetica" panose="020B0504020202030204" pitchFamily="34" charset="0"/>
            </a:rPr>
            <a:t>Needs</a:t>
          </a:r>
          <a:endParaRPr lang="el-GR" sz="2000" kern="1200"/>
        </a:p>
        <a:p>
          <a:pPr marL="171450" lvl="1" indent="-171450" algn="l" defTabSz="711200">
            <a:lnSpc>
              <a:spcPct val="90000"/>
            </a:lnSpc>
            <a:spcBef>
              <a:spcPct val="0"/>
            </a:spcBef>
            <a:spcAft>
              <a:spcPct val="15000"/>
            </a:spcAft>
            <a:buChar char="•"/>
          </a:pPr>
          <a:r>
            <a:rPr lang="en-US" sz="1600" b="0" kern="1200">
              <a:latin typeface="Helvetica" panose="020B0504020202030204" pitchFamily="34" charset="0"/>
            </a:rPr>
            <a:t>Access to</a:t>
          </a:r>
          <a:r>
            <a:rPr lang="fr-FR" sz="1600" b="0" kern="1200">
              <a:latin typeface="Helvetica" panose="020B0504020202030204" pitchFamily="34" charset="0"/>
            </a:rPr>
            <a:t> finance</a:t>
          </a:r>
          <a:endParaRPr lang="el-GR" sz="1600" b="0" kern="1200"/>
        </a:p>
        <a:p>
          <a:pPr marL="171450" lvl="1" indent="-171450" algn="l" defTabSz="711200">
            <a:lnSpc>
              <a:spcPct val="90000"/>
            </a:lnSpc>
            <a:spcBef>
              <a:spcPct val="0"/>
            </a:spcBef>
            <a:spcAft>
              <a:spcPct val="15000"/>
            </a:spcAft>
            <a:buChar char="•"/>
          </a:pPr>
          <a:r>
            <a:rPr lang="fr-FR" sz="1600" b="0" kern="1200" err="1">
              <a:latin typeface="Helvetica" panose="020B0504020202030204" pitchFamily="34" charset="0"/>
            </a:rPr>
            <a:t>Technical</a:t>
          </a:r>
          <a:r>
            <a:rPr lang="fr-FR" sz="1600" b="0" kern="1200">
              <a:latin typeface="Helvetica" panose="020B0504020202030204" pitchFamily="34" charset="0"/>
            </a:rPr>
            <a:t> expertise</a:t>
          </a:r>
          <a:endParaRPr lang="el-GR" sz="1600" b="0" kern="1200"/>
        </a:p>
        <a:p>
          <a:pPr marL="171450" lvl="1" indent="-171450" algn="l" defTabSz="711200">
            <a:lnSpc>
              <a:spcPct val="90000"/>
            </a:lnSpc>
            <a:spcBef>
              <a:spcPct val="0"/>
            </a:spcBef>
            <a:spcAft>
              <a:spcPct val="15000"/>
            </a:spcAft>
            <a:buChar char="•"/>
          </a:pPr>
          <a:r>
            <a:rPr lang="fr-FR" sz="1600" b="0" kern="1200" err="1">
              <a:latin typeface="Helvetica" panose="020B0504020202030204" pitchFamily="34" charset="0"/>
            </a:rPr>
            <a:t>Simplified</a:t>
          </a:r>
          <a:r>
            <a:rPr lang="fr-FR" sz="1600" b="0" kern="1200">
              <a:latin typeface="Helvetica" panose="020B0504020202030204" pitchFamily="34" charset="0"/>
            </a:rPr>
            <a:t> </a:t>
          </a:r>
          <a:r>
            <a:rPr lang="fr-FR" sz="1600" b="0" kern="1200" err="1">
              <a:latin typeface="Helvetica" panose="020B0504020202030204" pitchFamily="34" charset="0"/>
            </a:rPr>
            <a:t>processes</a:t>
          </a:r>
          <a:endParaRPr lang="el-GR" sz="1600" b="0" kern="1200"/>
        </a:p>
      </dsp:txBody>
      <dsp:txXfrm>
        <a:off x="1036864" y="0"/>
        <a:ext cx="3362014" cy="1570882"/>
      </dsp:txXfrm>
    </dsp:sp>
    <dsp:sp modelId="{16798EB5-5011-4E07-A858-39EC9762A03E}">
      <dsp:nvSpPr>
        <dsp:cNvPr id="0" name=""/>
        <dsp:cNvSpPr/>
      </dsp:nvSpPr>
      <dsp:spPr>
        <a:xfrm>
          <a:off x="157088" y="157088"/>
          <a:ext cx="879775" cy="1256705"/>
        </a:xfrm>
        <a:prstGeom prst="roundRect">
          <a:avLst>
            <a:gd name="adj" fmla="val 10000"/>
          </a:avLst>
        </a:prstGeom>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0E2B742-B2D3-4C53-92B7-3E664030CB84}">
      <dsp:nvSpPr>
        <dsp:cNvPr id="0" name=""/>
        <dsp:cNvSpPr/>
      </dsp:nvSpPr>
      <dsp:spPr>
        <a:xfrm>
          <a:off x="0" y="1727970"/>
          <a:ext cx="4398879"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Helvetica" panose="020B0504020202030204" pitchFamily="34" charset="0"/>
            </a:rPr>
            <a:t>Interests</a:t>
          </a:r>
          <a:endParaRPr lang="el-GR" sz="20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Energy and cost savings</a:t>
          </a:r>
          <a:endParaRPr lang="el-GR" sz="16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Property value enhancement</a:t>
          </a:r>
          <a:endParaRPr lang="el-GR" sz="1600" kern="1200"/>
        </a:p>
        <a:p>
          <a:pPr marL="171450" lvl="1" indent="-171450" algn="l" defTabSz="711200">
            <a:lnSpc>
              <a:spcPct val="90000"/>
            </a:lnSpc>
            <a:spcBef>
              <a:spcPct val="0"/>
            </a:spcBef>
            <a:spcAft>
              <a:spcPct val="15000"/>
            </a:spcAft>
            <a:buChar char="•"/>
          </a:pPr>
          <a:r>
            <a:rPr lang="en-US" sz="1600" b="0" kern="1200">
              <a:latin typeface="Helvetica" panose="020B0504020202030204" pitchFamily="34" charset="0"/>
            </a:rPr>
            <a:t>Enhanced Comfort and Indoor Environment Quality</a:t>
          </a:r>
          <a:endParaRPr lang="el-GR" sz="1600" b="0" kern="1200"/>
        </a:p>
      </dsp:txBody>
      <dsp:txXfrm>
        <a:off x="1036864" y="1727970"/>
        <a:ext cx="3362014" cy="1570882"/>
      </dsp:txXfrm>
    </dsp:sp>
    <dsp:sp modelId="{F2E41575-9553-49F3-8825-58AD8525418F}">
      <dsp:nvSpPr>
        <dsp:cNvPr id="0" name=""/>
        <dsp:cNvSpPr/>
      </dsp:nvSpPr>
      <dsp:spPr>
        <a:xfrm>
          <a:off x="157088" y="1885058"/>
          <a:ext cx="879775" cy="1256705"/>
        </a:xfrm>
        <a:prstGeom prst="roundRect">
          <a:avLst>
            <a:gd name="adj" fmla="val 10000"/>
          </a:avLst>
        </a:prstGeom>
        <a:blipFill>
          <a:blip xmlns:r="http://schemas.openxmlformats.org/officeDocument/2006/relationships"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DE55DE0-385E-4E99-B90F-E00A153A896F}">
      <dsp:nvSpPr>
        <dsp:cNvPr id="0" name=""/>
        <dsp:cNvSpPr/>
      </dsp:nvSpPr>
      <dsp:spPr>
        <a:xfrm>
          <a:off x="0" y="3422009"/>
          <a:ext cx="4398879"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kern="1200">
              <a:latin typeface="Helvetica" panose="020B0504020202030204" pitchFamily="34" charset="0"/>
            </a:rPr>
            <a:t>Barriers</a:t>
          </a:r>
          <a:endParaRPr lang="el-GR" sz="2000" kern="1200"/>
        </a:p>
        <a:p>
          <a:pPr marL="171450" lvl="1" indent="-171450" algn="l" defTabSz="711200">
            <a:lnSpc>
              <a:spcPct val="90000"/>
            </a:lnSpc>
            <a:spcBef>
              <a:spcPct val="0"/>
            </a:spcBef>
            <a:spcAft>
              <a:spcPct val="15000"/>
            </a:spcAft>
            <a:buChar char="•"/>
          </a:pPr>
          <a:r>
            <a:rPr lang="fr-FR" sz="1600" b="0" kern="1200">
              <a:latin typeface="Helvetica" panose="020B0504020202030204" pitchFamily="34" charset="0"/>
            </a:rPr>
            <a:t>High </a:t>
          </a:r>
          <a:r>
            <a:rPr lang="fr-FR" sz="1600" b="0" kern="1200" err="1">
              <a:latin typeface="Helvetica" panose="020B0504020202030204" pitchFamily="34" charset="0"/>
            </a:rPr>
            <a:t>upfront</a:t>
          </a:r>
          <a:r>
            <a:rPr lang="fr-FR" sz="1600" b="0" kern="1200">
              <a:latin typeface="Helvetica" panose="020B0504020202030204" pitchFamily="34" charset="0"/>
            </a:rPr>
            <a:t> </a:t>
          </a:r>
          <a:r>
            <a:rPr lang="fr-FR" sz="1600" b="0" kern="1200" err="1">
              <a:latin typeface="Helvetica" panose="020B0504020202030204" pitchFamily="34" charset="0"/>
            </a:rPr>
            <a:t>costs</a:t>
          </a:r>
          <a:endParaRPr lang="el-GR" sz="1600" b="0" kern="1200"/>
        </a:p>
        <a:p>
          <a:pPr marL="171450" lvl="1" indent="-171450" algn="l" defTabSz="711200">
            <a:lnSpc>
              <a:spcPct val="90000"/>
            </a:lnSpc>
            <a:spcBef>
              <a:spcPct val="0"/>
            </a:spcBef>
            <a:spcAft>
              <a:spcPct val="15000"/>
            </a:spcAft>
            <a:buChar char="•"/>
          </a:pPr>
          <a:r>
            <a:rPr lang="fr-FR" sz="1600" b="0" kern="1200" err="1">
              <a:latin typeface="Helvetica" panose="020B0504020202030204" pitchFamily="34" charset="0"/>
            </a:rPr>
            <a:t>Complexity</a:t>
          </a:r>
          <a:r>
            <a:rPr lang="fr-FR" sz="1600" b="0" kern="1200">
              <a:latin typeface="Helvetica" panose="020B0504020202030204" pitchFamily="34" charset="0"/>
            </a:rPr>
            <a:t> of pro</a:t>
          </a:r>
          <a:r>
            <a:rPr lang="en-US" sz="1600" b="0" kern="1200" err="1">
              <a:latin typeface="Helvetica" panose="020B0504020202030204" pitchFamily="34" charset="0"/>
            </a:rPr>
            <a:t>cedures</a:t>
          </a:r>
          <a:r>
            <a:rPr lang="en-US" sz="1600" b="0" kern="1200">
              <a:latin typeface="Helvetica" panose="020B0504020202030204" pitchFamily="34" charset="0"/>
            </a:rPr>
            <a:t> </a:t>
          </a:r>
          <a:endParaRPr lang="el-GR" sz="1600" b="0" kern="1200"/>
        </a:p>
        <a:p>
          <a:pPr marL="171450" lvl="1" indent="-171450" algn="l" defTabSz="711200">
            <a:lnSpc>
              <a:spcPct val="90000"/>
            </a:lnSpc>
            <a:spcBef>
              <a:spcPct val="0"/>
            </a:spcBef>
            <a:spcAft>
              <a:spcPct val="15000"/>
            </a:spcAft>
            <a:buChar char="•"/>
          </a:pPr>
          <a:r>
            <a:rPr lang="fr-FR" sz="1600" b="0" kern="1200" err="1">
              <a:latin typeface="Helvetica" panose="020B0504020202030204" pitchFamily="34" charset="0"/>
            </a:rPr>
            <a:t>Lack</a:t>
          </a:r>
          <a:r>
            <a:rPr lang="fr-FR" sz="1600" b="0" kern="1200">
              <a:latin typeface="Helvetica" panose="020B0504020202030204" pitchFamily="34" charset="0"/>
            </a:rPr>
            <a:t> of </a:t>
          </a:r>
          <a:r>
            <a:rPr lang="fr-FR" sz="1600" b="0" kern="1200" err="1">
              <a:latin typeface="Helvetica" panose="020B0504020202030204" pitchFamily="34" charset="0"/>
            </a:rPr>
            <a:t>awareness</a:t>
          </a:r>
          <a:r>
            <a:rPr lang="fr-FR" sz="1600" b="0" kern="1200">
              <a:latin typeface="Helvetica" panose="020B0504020202030204" pitchFamily="34" charset="0"/>
            </a:rPr>
            <a:t> and information</a:t>
          </a:r>
          <a:endParaRPr lang="el-GR" sz="1600" b="0" kern="1200"/>
        </a:p>
      </dsp:txBody>
      <dsp:txXfrm>
        <a:off x="1036864" y="3422009"/>
        <a:ext cx="3362014" cy="1570882"/>
      </dsp:txXfrm>
    </dsp:sp>
    <dsp:sp modelId="{D6AE462C-04C7-4EF5-A987-B80E6B420DA9}">
      <dsp:nvSpPr>
        <dsp:cNvPr id="0" name=""/>
        <dsp:cNvSpPr/>
      </dsp:nvSpPr>
      <dsp:spPr>
        <a:xfrm>
          <a:off x="157088" y="3613029"/>
          <a:ext cx="879775" cy="1256705"/>
        </a:xfrm>
        <a:prstGeom prst="roundRect">
          <a:avLst>
            <a:gd name="adj" fmla="val 10000"/>
          </a:avLst>
        </a:prstGeom>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7C04CC-8B35-40FC-8364-C4B1EA5137AC}">
      <dsp:nvSpPr>
        <dsp:cNvPr id="0" name=""/>
        <dsp:cNvSpPr/>
      </dsp:nvSpPr>
      <dsp:spPr>
        <a:xfrm>
          <a:off x="0" y="0"/>
          <a:ext cx="4399200"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latin typeface="Helvetica" panose="020B0504020202030204" pitchFamily="34" charset="0"/>
            </a:rPr>
            <a:t>Needs</a:t>
          </a:r>
          <a:endParaRPr lang="el-GR" sz="2100" kern="1200"/>
        </a:p>
        <a:p>
          <a:pPr marL="171450" lvl="1" indent="-171450" algn="l" defTabSz="711200">
            <a:lnSpc>
              <a:spcPct val="90000"/>
            </a:lnSpc>
            <a:spcBef>
              <a:spcPct val="0"/>
            </a:spcBef>
            <a:spcAft>
              <a:spcPct val="15000"/>
            </a:spcAft>
            <a:buChar char="•"/>
          </a:pPr>
          <a:r>
            <a:rPr lang="en-US" sz="1600" b="0" kern="1200">
              <a:latin typeface="Helvetica" panose="020B0604020202020204" pitchFamily="34" charset="0"/>
              <a:cs typeface="Helvetica" panose="020B0604020202020204" pitchFamily="34" charset="0"/>
            </a:rPr>
            <a:t>Reliable data on EE projects </a:t>
          </a:r>
          <a:endParaRPr lang="el-GR" sz="1600" b="0" kern="1200">
            <a:latin typeface="Helvetica" panose="020B0604020202020204" pitchFamily="34" charset="0"/>
            <a:cs typeface="Helvetica" panose="020B0604020202020204" pitchFamily="34" charset="0"/>
          </a:endParaRPr>
        </a:p>
        <a:p>
          <a:pPr marL="171450" lvl="1" indent="-171450" algn="l" defTabSz="711200">
            <a:lnSpc>
              <a:spcPct val="90000"/>
            </a:lnSpc>
            <a:spcBef>
              <a:spcPct val="0"/>
            </a:spcBef>
            <a:spcAft>
              <a:spcPct val="15000"/>
            </a:spcAft>
            <a:buChar char="•"/>
          </a:pPr>
          <a:r>
            <a:rPr lang="en-US" sz="1600" b="0" kern="1200">
              <a:latin typeface="Helvetica" panose="020B0604020202020204" pitchFamily="34" charset="0"/>
              <a:cs typeface="Helvetica" panose="020B0604020202020204" pitchFamily="34" charset="0"/>
            </a:rPr>
            <a:t>Large financeable packages </a:t>
          </a:r>
          <a:endParaRPr lang="el-GR" sz="1600" b="0" kern="1200">
            <a:latin typeface="Helvetica" panose="020B0604020202020204" pitchFamily="34" charset="0"/>
            <a:cs typeface="Helvetica" panose="020B0604020202020204" pitchFamily="34" charset="0"/>
          </a:endParaRPr>
        </a:p>
        <a:p>
          <a:pPr marL="171450" lvl="1" indent="-171450" algn="l" defTabSz="711200">
            <a:lnSpc>
              <a:spcPct val="90000"/>
            </a:lnSpc>
            <a:spcBef>
              <a:spcPct val="0"/>
            </a:spcBef>
            <a:spcAft>
              <a:spcPct val="15000"/>
            </a:spcAft>
            <a:buChar char="•"/>
          </a:pPr>
          <a:r>
            <a:rPr lang="en-US" sz="1600" b="0" kern="1200">
              <a:latin typeface="Helvetica" panose="020B0604020202020204" pitchFamily="34" charset="0"/>
              <a:cs typeface="Helvetica" panose="020B0604020202020204" pitchFamily="34" charset="0"/>
            </a:rPr>
            <a:t>Project evaluation and risk assessment </a:t>
          </a:r>
          <a:endParaRPr lang="el-GR" sz="1600" b="0" kern="1200">
            <a:latin typeface="Helvetica" panose="020B0604020202020204" pitchFamily="34" charset="0"/>
            <a:cs typeface="Helvetica" panose="020B0604020202020204" pitchFamily="34" charset="0"/>
          </a:endParaRPr>
        </a:p>
      </dsp:txBody>
      <dsp:txXfrm>
        <a:off x="1036928" y="0"/>
        <a:ext cx="3362271" cy="1570882"/>
      </dsp:txXfrm>
    </dsp:sp>
    <dsp:sp modelId="{16798EB5-5011-4E07-A858-39EC9762A03E}">
      <dsp:nvSpPr>
        <dsp:cNvPr id="0" name=""/>
        <dsp:cNvSpPr/>
      </dsp:nvSpPr>
      <dsp:spPr>
        <a:xfrm>
          <a:off x="157088" y="157088"/>
          <a:ext cx="879840" cy="1256705"/>
        </a:xfrm>
        <a:prstGeom prst="roundRect">
          <a:avLst>
            <a:gd name="adj" fmla="val 10000"/>
          </a:avLst>
        </a:prstGeom>
        <a:blipFill>
          <a:blip xmlns:r="http://schemas.openxmlformats.org/officeDocument/2006/relationships" r:embed="rId1">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80E2B742-B2D3-4C53-92B7-3E664030CB84}">
      <dsp:nvSpPr>
        <dsp:cNvPr id="0" name=""/>
        <dsp:cNvSpPr/>
      </dsp:nvSpPr>
      <dsp:spPr>
        <a:xfrm>
          <a:off x="0" y="1727970"/>
          <a:ext cx="4399200"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latin typeface="Helvetica" panose="020B0504020202030204" pitchFamily="34" charset="0"/>
            </a:rPr>
            <a:t>Interests</a:t>
          </a:r>
          <a:endParaRPr lang="el-GR" sz="21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Investment Security</a:t>
          </a:r>
          <a:endParaRPr lang="el-GR" sz="16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Sustainable Investment Opportunities</a:t>
          </a:r>
          <a:endParaRPr lang="el-GR" sz="16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Portfolio Diversification</a:t>
          </a:r>
          <a:endParaRPr lang="el-GR" sz="1600" kern="1200"/>
        </a:p>
      </dsp:txBody>
      <dsp:txXfrm>
        <a:off x="1036928" y="1727970"/>
        <a:ext cx="3362271" cy="1570882"/>
      </dsp:txXfrm>
    </dsp:sp>
    <dsp:sp modelId="{F2E41575-9553-49F3-8825-58AD8525418F}">
      <dsp:nvSpPr>
        <dsp:cNvPr id="0" name=""/>
        <dsp:cNvSpPr/>
      </dsp:nvSpPr>
      <dsp:spPr>
        <a:xfrm>
          <a:off x="157088" y="1885058"/>
          <a:ext cx="879840" cy="1256705"/>
        </a:xfrm>
        <a:prstGeom prst="roundRect">
          <a:avLst>
            <a:gd name="adj" fmla="val 10000"/>
          </a:avLst>
        </a:prstGeom>
        <a:blipFill>
          <a:blip xmlns:r="http://schemas.openxmlformats.org/officeDocument/2006/relationships" r:embed="rId2">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DE55DE0-385E-4E99-B90F-E00A153A896F}">
      <dsp:nvSpPr>
        <dsp:cNvPr id="0" name=""/>
        <dsp:cNvSpPr/>
      </dsp:nvSpPr>
      <dsp:spPr>
        <a:xfrm>
          <a:off x="0" y="3422009"/>
          <a:ext cx="4399200" cy="1570882"/>
        </a:xfrm>
        <a:prstGeom prst="roundRect">
          <a:avLst>
            <a:gd name="adj" fmla="val 10000"/>
          </a:avLst>
        </a:prstGeom>
        <a:solidFill>
          <a:srgbClr val="115D9B"/>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latin typeface="Helvetica" panose="020B0504020202030204" pitchFamily="34" charset="0"/>
            </a:rPr>
            <a:t>Barriers</a:t>
          </a:r>
          <a:endParaRPr lang="el-GR" sz="21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Perceived Risks</a:t>
          </a:r>
          <a:endParaRPr lang="el-GR" sz="1600" kern="1200"/>
        </a:p>
        <a:p>
          <a:pPr marL="171450" lvl="1" indent="-171450" algn="l" defTabSz="711200">
            <a:lnSpc>
              <a:spcPct val="90000"/>
            </a:lnSpc>
            <a:spcBef>
              <a:spcPct val="0"/>
            </a:spcBef>
            <a:spcAft>
              <a:spcPct val="15000"/>
            </a:spcAft>
            <a:buChar char="•"/>
          </a:pPr>
          <a:r>
            <a:rPr lang="en-US" sz="1600" kern="1200">
              <a:latin typeface="Helvetica" panose="020B0504020202030204" pitchFamily="34" charset="0"/>
            </a:rPr>
            <a:t>Lack of </a:t>
          </a:r>
          <a:r>
            <a:rPr lang="en-US" sz="1600" kern="1200" err="1">
              <a:latin typeface="Helvetica" panose="020B0504020202030204" pitchFamily="34" charset="0"/>
            </a:rPr>
            <a:t>Standardised</a:t>
          </a:r>
          <a:r>
            <a:rPr lang="en-US" sz="1600" kern="1200">
              <a:latin typeface="Helvetica" panose="020B0504020202030204" pitchFamily="34" charset="0"/>
            </a:rPr>
            <a:t> Procedures</a:t>
          </a:r>
          <a:endParaRPr lang="el-GR" sz="1600" kern="1200"/>
        </a:p>
        <a:p>
          <a:pPr marL="171450" lvl="1" indent="-171450" algn="l" defTabSz="711200">
            <a:lnSpc>
              <a:spcPct val="90000"/>
            </a:lnSpc>
            <a:spcBef>
              <a:spcPct val="0"/>
            </a:spcBef>
            <a:spcAft>
              <a:spcPct val="15000"/>
            </a:spcAft>
            <a:buChar char="•"/>
          </a:pPr>
          <a:r>
            <a:rPr lang="en-US" sz="1600" kern="1200">
              <a:latin typeface="Helvetica" panose="020B0604020202020204" pitchFamily="34" charset="0"/>
              <a:cs typeface="Helvetica" panose="020B0604020202020204" pitchFamily="34" charset="0"/>
            </a:rPr>
            <a:t>Uncertain or weak economic environment </a:t>
          </a:r>
          <a:endParaRPr lang="el-GR" sz="1600" kern="1200">
            <a:latin typeface="Helvetica" panose="020B0604020202020204" pitchFamily="34" charset="0"/>
            <a:cs typeface="Helvetica" panose="020B0604020202020204" pitchFamily="34" charset="0"/>
          </a:endParaRPr>
        </a:p>
      </dsp:txBody>
      <dsp:txXfrm>
        <a:off x="1036928" y="3422009"/>
        <a:ext cx="3362271" cy="1570882"/>
      </dsp:txXfrm>
    </dsp:sp>
    <dsp:sp modelId="{D6AE462C-04C7-4EF5-A987-B80E6B420DA9}">
      <dsp:nvSpPr>
        <dsp:cNvPr id="0" name=""/>
        <dsp:cNvSpPr/>
      </dsp:nvSpPr>
      <dsp:spPr>
        <a:xfrm>
          <a:off x="157088" y="3613029"/>
          <a:ext cx="879840" cy="1256705"/>
        </a:xfrm>
        <a:prstGeom prst="roundRect">
          <a:avLst>
            <a:gd name="adj" fmla="val 10000"/>
          </a:avLst>
        </a:prstGeom>
        <a:blipFill>
          <a:blip xmlns:r="http://schemas.openxmlformats.org/officeDocument/2006/relationships"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l="-33000" r="-3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D6084D-3C34-429B-B4A3-C365C97B0DB0}">
      <dsp:nvSpPr>
        <dsp:cNvPr id="0" name=""/>
        <dsp:cNvSpPr/>
      </dsp:nvSpPr>
      <dsp:spPr>
        <a:xfrm>
          <a:off x="3860" y="480804"/>
          <a:ext cx="2090115" cy="1672092"/>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9000" r="-9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1383289B-4106-4F14-827F-F787716A01DA}">
      <dsp:nvSpPr>
        <dsp:cNvPr id="0" name=""/>
        <dsp:cNvSpPr/>
      </dsp:nvSpPr>
      <dsp:spPr>
        <a:xfrm>
          <a:off x="191970" y="1985688"/>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Matching buildings with Implementors</a:t>
          </a:r>
          <a:endParaRPr lang="el-GR" sz="1200" kern="1200">
            <a:latin typeface="Helvetica" panose="020B0604020202020204" pitchFamily="34" charset="0"/>
            <a:cs typeface="Helvetica" panose="020B0604020202020204" pitchFamily="34" charset="0"/>
          </a:endParaRPr>
        </a:p>
      </dsp:txBody>
      <dsp:txXfrm>
        <a:off x="191970" y="1985688"/>
        <a:ext cx="1860203" cy="585232"/>
      </dsp:txXfrm>
    </dsp:sp>
    <dsp:sp modelId="{B3DA1041-C2FF-4D61-BD6B-75D915457529}">
      <dsp:nvSpPr>
        <dsp:cNvPr id="0" name=""/>
        <dsp:cNvSpPr/>
      </dsp:nvSpPr>
      <dsp:spPr>
        <a:xfrm>
          <a:off x="2302987" y="480804"/>
          <a:ext cx="2090115" cy="1672092"/>
        </a:xfrm>
        <a:prstGeom prst="rect">
          <a:avLst/>
        </a:prstGeom>
        <a:blipFill>
          <a:blip xmlns:r="http://schemas.openxmlformats.org/officeDocument/2006/relationships" r:embed="rId2"/>
          <a:srcRect/>
          <a:stretch>
            <a:fillRect l="-3000" r="-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DC009B6-0E40-4A3C-A065-BFA52B3BDBC2}">
      <dsp:nvSpPr>
        <dsp:cNvPr id="0" name=""/>
        <dsp:cNvSpPr/>
      </dsp:nvSpPr>
      <dsp:spPr>
        <a:xfrm>
          <a:off x="2491098" y="1985688"/>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Matchmaking between projects and Financiers</a:t>
          </a:r>
          <a:endParaRPr lang="el-GR" sz="1200" kern="1200">
            <a:latin typeface="Helvetica" panose="020B0604020202020204" pitchFamily="34" charset="0"/>
            <a:cs typeface="Helvetica" panose="020B0604020202020204" pitchFamily="34" charset="0"/>
          </a:endParaRPr>
        </a:p>
      </dsp:txBody>
      <dsp:txXfrm>
        <a:off x="2491098" y="1985688"/>
        <a:ext cx="1860203" cy="585232"/>
      </dsp:txXfrm>
    </dsp:sp>
    <dsp:sp modelId="{7399E58C-BE93-4C8D-B8A8-721F444F0A32}">
      <dsp:nvSpPr>
        <dsp:cNvPr id="0" name=""/>
        <dsp:cNvSpPr/>
      </dsp:nvSpPr>
      <dsp:spPr>
        <a:xfrm>
          <a:off x="4602115" y="480804"/>
          <a:ext cx="2090115" cy="1672092"/>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5000" b="-5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3A6DAFC-F8D1-4D11-A086-A785061ADE23}">
      <dsp:nvSpPr>
        <dsp:cNvPr id="0" name=""/>
        <dsp:cNvSpPr/>
      </dsp:nvSpPr>
      <dsp:spPr>
        <a:xfrm>
          <a:off x="4790225" y="1985688"/>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Aggregation of projects</a:t>
          </a:r>
          <a:endParaRPr lang="el-GR" sz="1200" kern="1200">
            <a:latin typeface="Helvetica" panose="020B0604020202020204" pitchFamily="34" charset="0"/>
            <a:cs typeface="Helvetica" panose="020B0604020202020204" pitchFamily="34" charset="0"/>
          </a:endParaRPr>
        </a:p>
      </dsp:txBody>
      <dsp:txXfrm>
        <a:off x="4790225" y="1985688"/>
        <a:ext cx="1860203" cy="585232"/>
      </dsp:txXfrm>
    </dsp:sp>
    <dsp:sp modelId="{B7300973-6029-48FF-9177-B9783066FD9F}">
      <dsp:nvSpPr>
        <dsp:cNvPr id="0" name=""/>
        <dsp:cNvSpPr/>
      </dsp:nvSpPr>
      <dsp:spPr>
        <a:xfrm>
          <a:off x="6901243" y="480804"/>
          <a:ext cx="2090115" cy="1672092"/>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7000" r="-17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8874B7A-BDC6-489B-93C7-EC4219E07473}">
      <dsp:nvSpPr>
        <dsp:cNvPr id="0" name=""/>
        <dsp:cNvSpPr/>
      </dsp:nvSpPr>
      <dsp:spPr>
        <a:xfrm>
          <a:off x="7089353" y="1985688"/>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Supporting Public Bodies in searching for finance </a:t>
          </a:r>
          <a:endParaRPr lang="el-GR" sz="1200" kern="1200">
            <a:latin typeface="Helvetica" panose="020B0604020202020204" pitchFamily="34" charset="0"/>
            <a:cs typeface="Helvetica" panose="020B0604020202020204" pitchFamily="34" charset="0"/>
          </a:endParaRPr>
        </a:p>
      </dsp:txBody>
      <dsp:txXfrm>
        <a:off x="7089353" y="1985688"/>
        <a:ext cx="1860203" cy="585232"/>
      </dsp:txXfrm>
    </dsp:sp>
    <dsp:sp modelId="{F1E0EBB0-8D08-4FBB-A54C-34A8F7179A0F}">
      <dsp:nvSpPr>
        <dsp:cNvPr id="0" name=""/>
        <dsp:cNvSpPr/>
      </dsp:nvSpPr>
      <dsp:spPr>
        <a:xfrm>
          <a:off x="9200370" y="480804"/>
          <a:ext cx="2090115" cy="1672092"/>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2000" r="-1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D7BE8EA-3071-4ABC-9C77-A2F1B80DF655}">
      <dsp:nvSpPr>
        <dsp:cNvPr id="0" name=""/>
        <dsp:cNvSpPr/>
      </dsp:nvSpPr>
      <dsp:spPr>
        <a:xfrm>
          <a:off x="9388481" y="1985688"/>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Decision support based on data from previous projects</a:t>
          </a:r>
          <a:endParaRPr lang="el-GR" sz="1200" kern="1200">
            <a:latin typeface="Helvetica" panose="020B0604020202020204" pitchFamily="34" charset="0"/>
            <a:cs typeface="Helvetica" panose="020B0604020202020204" pitchFamily="34" charset="0"/>
          </a:endParaRPr>
        </a:p>
      </dsp:txBody>
      <dsp:txXfrm>
        <a:off x="9388481" y="1985688"/>
        <a:ext cx="1860203" cy="585232"/>
      </dsp:txXfrm>
    </dsp:sp>
    <dsp:sp modelId="{90527BE2-5DF3-4C99-AE1C-01DAEA4A1AB2}">
      <dsp:nvSpPr>
        <dsp:cNvPr id="0" name=""/>
        <dsp:cNvSpPr/>
      </dsp:nvSpPr>
      <dsp:spPr>
        <a:xfrm>
          <a:off x="1153424" y="2779932"/>
          <a:ext cx="2090115" cy="1672092"/>
        </a:xfrm>
        <a:prstGeom prst="rect">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70000" r="-70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751C536-5ED4-45E2-BF3A-E6CF4616A0BC}">
      <dsp:nvSpPr>
        <dsp:cNvPr id="0" name=""/>
        <dsp:cNvSpPr/>
      </dsp:nvSpPr>
      <dsp:spPr>
        <a:xfrm>
          <a:off x="1341534" y="4284815"/>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Monitoring project results</a:t>
          </a:r>
          <a:endParaRPr lang="el-GR" sz="1200" kern="1200">
            <a:latin typeface="Helvetica" panose="020B0604020202020204" pitchFamily="34" charset="0"/>
            <a:cs typeface="Helvetica" panose="020B0604020202020204" pitchFamily="34" charset="0"/>
          </a:endParaRPr>
        </a:p>
      </dsp:txBody>
      <dsp:txXfrm>
        <a:off x="1341534" y="4284815"/>
        <a:ext cx="1860203" cy="585232"/>
      </dsp:txXfrm>
    </dsp:sp>
    <dsp:sp modelId="{C6238D41-FDDC-43C3-9375-CB3E4EC65877}">
      <dsp:nvSpPr>
        <dsp:cNvPr id="0" name=""/>
        <dsp:cNvSpPr/>
      </dsp:nvSpPr>
      <dsp:spPr>
        <a:xfrm>
          <a:off x="3452551" y="2779932"/>
          <a:ext cx="2090115" cy="1672092"/>
        </a:xfrm>
        <a:prstGeom prst="rect">
          <a:avLst/>
        </a:prstGeom>
        <a:blipFill>
          <a:blip xmlns:r="http://schemas.openxmlformats.org/officeDocument/2006/relationships" r:embed="rId7"/>
          <a:srcRect/>
          <a:stretch>
            <a:fillRect t="-10000" b="-10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FEADB5DB-4C4D-4034-8A52-8F57BE1DE2C7}">
      <dsp:nvSpPr>
        <dsp:cNvPr id="0" name=""/>
        <dsp:cNvSpPr/>
      </dsp:nvSpPr>
      <dsp:spPr>
        <a:xfrm>
          <a:off x="3640662" y="4284815"/>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Monitoring user performance </a:t>
          </a:r>
          <a:endParaRPr lang="el-GR" sz="1200" kern="1200">
            <a:latin typeface="Helvetica" panose="020B0604020202020204" pitchFamily="34" charset="0"/>
            <a:cs typeface="Helvetica" panose="020B0604020202020204" pitchFamily="34" charset="0"/>
          </a:endParaRPr>
        </a:p>
      </dsp:txBody>
      <dsp:txXfrm>
        <a:off x="3640662" y="4284815"/>
        <a:ext cx="1860203" cy="585232"/>
      </dsp:txXfrm>
    </dsp:sp>
    <dsp:sp modelId="{442B7CD3-354A-4A56-9258-D62938CB8769}">
      <dsp:nvSpPr>
        <dsp:cNvPr id="0" name=""/>
        <dsp:cNvSpPr/>
      </dsp:nvSpPr>
      <dsp:spPr>
        <a:xfrm>
          <a:off x="5751679" y="2779932"/>
          <a:ext cx="2090115" cy="1672092"/>
        </a:xfrm>
        <a:prstGeom prst="rect">
          <a:avLst/>
        </a:prstGeom>
        <a:blipFill>
          <a:blip xmlns:r="http://schemas.openxmlformats.org/officeDocument/2006/relationships" r:embed="rId8"/>
          <a:srcRect/>
          <a:stretch>
            <a:fillRect t="-2000" b="-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58A8425-2A08-49A2-A6A1-893FD1F760BA}">
      <dsp:nvSpPr>
        <dsp:cNvPr id="0" name=""/>
        <dsp:cNvSpPr/>
      </dsp:nvSpPr>
      <dsp:spPr>
        <a:xfrm>
          <a:off x="5939789" y="4284815"/>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Risk assessment </a:t>
          </a:r>
          <a:endParaRPr lang="el-GR" sz="1200" kern="1200">
            <a:latin typeface="Helvetica" panose="020B0604020202020204" pitchFamily="34" charset="0"/>
            <a:cs typeface="Helvetica" panose="020B0604020202020204" pitchFamily="34" charset="0"/>
          </a:endParaRPr>
        </a:p>
      </dsp:txBody>
      <dsp:txXfrm>
        <a:off x="5939789" y="4284815"/>
        <a:ext cx="1860203" cy="585232"/>
      </dsp:txXfrm>
    </dsp:sp>
    <dsp:sp modelId="{677BCF67-EF68-4BEE-9BFD-5A10ED08D0F2}">
      <dsp:nvSpPr>
        <dsp:cNvPr id="0" name=""/>
        <dsp:cNvSpPr/>
      </dsp:nvSpPr>
      <dsp:spPr>
        <a:xfrm>
          <a:off x="8050806" y="2779932"/>
          <a:ext cx="2090115" cy="1672092"/>
        </a:xfrm>
        <a:prstGeom prst="rect">
          <a:avLst/>
        </a:prstGeom>
        <a:blipFill>
          <a:blip xmlns:r="http://schemas.openxmlformats.org/officeDocument/2006/relationships" r:embed="rId9"/>
          <a:srcRect/>
          <a:stretch>
            <a:fillRect l="-4000" r="-4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A89CC19-2209-4DCB-A200-D37EE31E4EE7}">
      <dsp:nvSpPr>
        <dsp:cNvPr id="0" name=""/>
        <dsp:cNvSpPr/>
      </dsp:nvSpPr>
      <dsp:spPr>
        <a:xfrm>
          <a:off x="8238917" y="4284815"/>
          <a:ext cx="1860203" cy="585232"/>
        </a:xfrm>
        <a:prstGeom prst="wedgeRectCallout">
          <a:avLst>
            <a:gd name="adj1" fmla="val 20250"/>
            <a:gd name="adj2" fmla="val -607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latin typeface="Helvetica" panose="020B0604020202020204" pitchFamily="34" charset="0"/>
              <a:cs typeface="Helvetica" panose="020B0604020202020204" pitchFamily="34" charset="0"/>
            </a:rPr>
            <a:t>Calculating economic indicators </a:t>
          </a:r>
          <a:endParaRPr lang="el-GR" sz="1200" kern="1200">
            <a:latin typeface="Helvetica" panose="020B0604020202020204" pitchFamily="34" charset="0"/>
            <a:cs typeface="Helvetica" panose="020B0604020202020204" pitchFamily="34" charset="0"/>
          </a:endParaRPr>
        </a:p>
      </dsp:txBody>
      <dsp:txXfrm>
        <a:off x="8238917" y="4284815"/>
        <a:ext cx="1860203" cy="585232"/>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3F6ED8B-CF52-4A64-BACC-61D9C1041E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D7022B2-02C5-4E03-99BC-0BA3C57AC4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52A77B-D33C-49B3-A83C-450AA2ED72B3}" type="datetimeFigureOut">
              <a:rPr lang="en-US" smtClean="0"/>
              <a:t>7/9/2025</a:t>
            </a:fld>
            <a:endParaRPr lang="en-US"/>
          </a:p>
        </p:txBody>
      </p:sp>
      <p:sp>
        <p:nvSpPr>
          <p:cNvPr id="4" name="Footer Placeholder 3">
            <a:extLst>
              <a:ext uri="{FF2B5EF4-FFF2-40B4-BE49-F238E27FC236}">
                <a16:creationId xmlns:a16="http://schemas.microsoft.com/office/drawing/2014/main" id="{BC3FEE8C-8D38-4F2A-950E-071C6823E2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C567A6D-959B-4552-AB8D-4CCA819CAA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F9A36D-7FAC-478F-9944-F324014F6FD1}" type="slidenum">
              <a:rPr lang="en-US" smtClean="0"/>
              <a:t>‹#›</a:t>
            </a:fld>
            <a:endParaRPr lang="en-US"/>
          </a:p>
        </p:txBody>
      </p:sp>
    </p:spTree>
    <p:extLst>
      <p:ext uri="{BB962C8B-B14F-4D97-AF65-F5344CB8AC3E}">
        <p14:creationId xmlns:p14="http://schemas.microsoft.com/office/powerpoint/2010/main" val="13424676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8D8F9A-F5CB-4EF8-A859-ED5E107B9763}" type="datetimeFigureOut">
              <a:rPr lang="en-US" smtClean="0"/>
              <a:t>7/9/2025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B9A9E5-4F7F-4A7D-9DE1-899232329269}" type="slidenum">
              <a:rPr lang="en-US" smtClean="0"/>
              <a:t>‹#›</a:t>
            </a:fld>
            <a:endParaRPr lang="en-US"/>
          </a:p>
        </p:txBody>
      </p:sp>
    </p:spTree>
    <p:extLst>
      <p:ext uri="{BB962C8B-B14F-4D97-AF65-F5344CB8AC3E}">
        <p14:creationId xmlns:p14="http://schemas.microsoft.com/office/powerpoint/2010/main" val="1387783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building sector faces a dual challenge: advancing energy efficiency while overcoming financial barriers to retrofitting. Many projects struggle with fragmented information, limited access to finance, and high perceived risks. ENERGATE addresses these issues by providing a streamlined marketplace to match projects with the right investors.</a:t>
            </a:r>
          </a:p>
          <a:p>
            <a:endParaRPr lang="el-GR"/>
          </a:p>
        </p:txBody>
      </p:sp>
      <p:sp>
        <p:nvSpPr>
          <p:cNvPr id="4" name="Slide Number Placeholder 3"/>
          <p:cNvSpPr>
            <a:spLocks noGrp="1"/>
          </p:cNvSpPr>
          <p:nvPr>
            <p:ph type="sldNum" sz="quarter" idx="5"/>
          </p:nvPr>
        </p:nvSpPr>
        <p:spPr/>
        <p:txBody>
          <a:bodyPr/>
          <a:lstStyle/>
          <a:p>
            <a:fld id="{D4B9A9E5-4F7F-4A7D-9DE1-899232329269}" type="slidenum">
              <a:rPr lang="en-US" smtClean="0"/>
              <a:t>2</a:t>
            </a:fld>
            <a:endParaRPr lang="en-US"/>
          </a:p>
        </p:txBody>
      </p:sp>
    </p:spTree>
    <p:extLst>
      <p:ext uri="{BB962C8B-B14F-4D97-AF65-F5344CB8AC3E}">
        <p14:creationId xmlns:p14="http://schemas.microsoft.com/office/powerpoint/2010/main" val="1107167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ENERGATE envisions a future where energy renovation investments are easy, predictable, and low-risk. Our platform consolidates technical and financial data, supports project bundling, and facilitates business matchmaking, creating a seamless ecosystem for scaling sustainable renovations.</a:t>
            </a:r>
          </a:p>
          <a:p>
            <a:endParaRPr lang="el-GR"/>
          </a:p>
        </p:txBody>
      </p:sp>
      <p:sp>
        <p:nvSpPr>
          <p:cNvPr id="4" name="Slide Number Placeholder 3"/>
          <p:cNvSpPr>
            <a:spLocks noGrp="1"/>
          </p:cNvSpPr>
          <p:nvPr>
            <p:ph type="sldNum" sz="quarter" idx="5"/>
          </p:nvPr>
        </p:nvSpPr>
        <p:spPr/>
        <p:txBody>
          <a:bodyPr/>
          <a:lstStyle/>
          <a:p>
            <a:fld id="{D4B9A9E5-4F7F-4A7D-9DE1-899232329269}" type="slidenum">
              <a:rPr lang="en-US" smtClean="0"/>
              <a:t>3</a:t>
            </a:fld>
            <a:endParaRPr lang="en-US"/>
          </a:p>
        </p:txBody>
      </p:sp>
    </p:spTree>
    <p:extLst>
      <p:ext uri="{BB962C8B-B14F-4D97-AF65-F5344CB8AC3E}">
        <p14:creationId xmlns:p14="http://schemas.microsoft.com/office/powerpoint/2010/main" val="761549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Our consortium brings together a diverse network of experts across research, public sectors, ESCOs, and financial institutions. This balanced mix ensures ENERGATE is well-equipped to address technical, economic, and operational challenges, driving real impact in the energy efficiency landscape.</a:t>
            </a:r>
          </a:p>
          <a:p>
            <a:endParaRPr lang="el-GR"/>
          </a:p>
        </p:txBody>
      </p:sp>
      <p:sp>
        <p:nvSpPr>
          <p:cNvPr id="4" name="Slide Number Placeholder 3"/>
          <p:cNvSpPr>
            <a:spLocks noGrp="1"/>
          </p:cNvSpPr>
          <p:nvPr>
            <p:ph type="sldNum" sz="quarter" idx="5"/>
          </p:nvPr>
        </p:nvSpPr>
        <p:spPr/>
        <p:txBody>
          <a:bodyPr/>
          <a:lstStyle/>
          <a:p>
            <a:fld id="{D4B9A9E5-4F7F-4A7D-9DE1-899232329269}" type="slidenum">
              <a:rPr lang="en-US" smtClean="0"/>
              <a:t>4</a:t>
            </a:fld>
            <a:endParaRPr lang="en-US"/>
          </a:p>
        </p:txBody>
      </p:sp>
    </p:spTree>
    <p:extLst>
      <p:ext uri="{BB962C8B-B14F-4D97-AF65-F5344CB8AC3E}">
        <p14:creationId xmlns:p14="http://schemas.microsoft.com/office/powerpoint/2010/main" val="3537789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5"/>
          </p:nvPr>
        </p:nvSpPr>
        <p:spPr/>
        <p:txBody>
          <a:bodyPr/>
          <a:lstStyle/>
          <a:p>
            <a:fld id="{D4B9A9E5-4F7F-4A7D-9DE1-899232329269}" type="slidenum">
              <a:rPr lang="en-US" smtClean="0"/>
              <a:t>5</a:t>
            </a:fld>
            <a:endParaRPr lang="en-US"/>
          </a:p>
        </p:txBody>
      </p:sp>
    </p:spTree>
    <p:extLst>
      <p:ext uri="{BB962C8B-B14F-4D97-AF65-F5344CB8AC3E}">
        <p14:creationId xmlns:p14="http://schemas.microsoft.com/office/powerpoint/2010/main" val="2487036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D4B9A9E5-4F7F-4A7D-9DE1-899232329269}" type="slidenum">
              <a:rPr lang="en-US" smtClean="0"/>
              <a:t>6</a:t>
            </a:fld>
            <a:endParaRPr lang="en-US"/>
          </a:p>
        </p:txBody>
      </p:sp>
    </p:spTree>
    <p:extLst>
      <p:ext uri="{BB962C8B-B14F-4D97-AF65-F5344CB8AC3E}">
        <p14:creationId xmlns:p14="http://schemas.microsoft.com/office/powerpoint/2010/main" val="3840789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 building yet in Austria, however Enerbrain explores this and has identified building case in Germany as well.</a:t>
            </a:r>
            <a:endParaRPr lang="el-GR"/>
          </a:p>
        </p:txBody>
      </p:sp>
      <p:sp>
        <p:nvSpPr>
          <p:cNvPr id="4" name="Slide Number Placeholder 3"/>
          <p:cNvSpPr>
            <a:spLocks noGrp="1"/>
          </p:cNvSpPr>
          <p:nvPr>
            <p:ph type="sldNum" sz="quarter" idx="5"/>
          </p:nvPr>
        </p:nvSpPr>
        <p:spPr/>
        <p:txBody>
          <a:bodyPr/>
          <a:lstStyle/>
          <a:p>
            <a:fld id="{D4B9A9E5-4F7F-4A7D-9DE1-899232329269}" type="slidenum">
              <a:rPr lang="en-US" smtClean="0"/>
              <a:t>8</a:t>
            </a:fld>
            <a:endParaRPr lang="en-US"/>
          </a:p>
        </p:txBody>
      </p:sp>
    </p:spTree>
    <p:extLst>
      <p:ext uri="{BB962C8B-B14F-4D97-AF65-F5344CB8AC3E}">
        <p14:creationId xmlns:p14="http://schemas.microsoft.com/office/powerpoint/2010/main" val="738461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D4B9A9E5-4F7F-4A7D-9DE1-899232329269}" type="slidenum">
              <a:rPr lang="en-US" smtClean="0"/>
              <a:t>10</a:t>
            </a:fld>
            <a:endParaRPr lang="en-US"/>
          </a:p>
        </p:txBody>
      </p:sp>
    </p:spTree>
    <p:extLst>
      <p:ext uri="{BB962C8B-B14F-4D97-AF65-F5344CB8AC3E}">
        <p14:creationId xmlns:p14="http://schemas.microsoft.com/office/powerpoint/2010/main" val="216339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247029" y="2349370"/>
            <a:ext cx="5431165" cy="1122202"/>
          </a:xfrm>
          <a:prstGeom prst="rect">
            <a:avLst/>
          </a:prstGeom>
        </p:spPr>
        <p:txBody>
          <a:bodyPr anchor="b">
            <a:noAutofit/>
          </a:bodyPr>
          <a:lstStyle>
            <a:lvl1pPr algn="l">
              <a:defRPr sz="3600" cap="none" spc="150" baseline="0">
                <a:latin typeface="Helvetica" panose="020B0604020202020204" pitchFamily="34" charset="0"/>
                <a:cs typeface="Helvetica"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247030" y="3788422"/>
            <a:ext cx="5431164" cy="396660"/>
          </a:xfrm>
          <a:prstGeom prst="rect">
            <a:avLst/>
          </a:prstGeom>
        </p:spPr>
        <p:txBody>
          <a:bodyPr>
            <a:normAutofit/>
          </a:bodyPr>
          <a:lstStyle>
            <a:lvl1pPr marL="0" indent="0" algn="l">
              <a:lnSpc>
                <a:spcPct val="100000"/>
              </a:lnSpc>
              <a:buNone/>
              <a:defRPr sz="1600">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6" name="Text Placeholder 15">
            <a:extLst>
              <a:ext uri="{FF2B5EF4-FFF2-40B4-BE49-F238E27FC236}">
                <a16:creationId xmlns:a16="http://schemas.microsoft.com/office/drawing/2014/main" id="{22255A6C-50A0-CB0B-57A6-42337C3DF5F9}"/>
              </a:ext>
            </a:extLst>
          </p:cNvPr>
          <p:cNvSpPr>
            <a:spLocks noGrp="1"/>
          </p:cNvSpPr>
          <p:nvPr>
            <p:ph type="body" sz="quarter" idx="10" hasCustomPrompt="1"/>
          </p:nvPr>
        </p:nvSpPr>
        <p:spPr>
          <a:xfrm>
            <a:off x="6247029" y="4622877"/>
            <a:ext cx="4603750" cy="395288"/>
          </a:xfrm>
          <a:prstGeom prst="rect">
            <a:avLst/>
          </a:prstGeom>
        </p:spPr>
        <p:txBody>
          <a:bodyPr/>
          <a:lstStyle>
            <a:lvl1pPr marL="0" indent="0">
              <a:buNone/>
              <a:defRPr sz="1600">
                <a:latin typeface="Helvetica" panose="020B0604020202020204" pitchFamily="34" charset="0"/>
                <a:cs typeface="Helvetica" panose="020B0604020202020204" pitchFamily="34" charset="0"/>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Name, Author, </a:t>
            </a:r>
            <a:r>
              <a:rPr lang="en-US" err="1"/>
              <a:t>Organisation</a:t>
            </a:r>
            <a:endParaRPr lang="en-US"/>
          </a:p>
        </p:txBody>
      </p:sp>
    </p:spTree>
    <p:extLst>
      <p:ext uri="{BB962C8B-B14F-4D97-AF65-F5344CB8AC3E}">
        <p14:creationId xmlns:p14="http://schemas.microsoft.com/office/powerpoint/2010/main" val="913108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668927" y="857343"/>
            <a:ext cx="6283483" cy="1398177"/>
          </a:xfrm>
          <a:prstGeom prst="rect">
            <a:avLst/>
          </a:prstGeom>
        </p:spPr>
        <p:txBody>
          <a:bodyPr>
            <a:normAutofit/>
          </a:bodyPr>
          <a:lstStyle>
            <a:lvl1pPr algn="ctr">
              <a:defRPr lang="en-US" sz="2800" kern="1200" cap="none" spc="150" baseline="0" dirty="0">
                <a:solidFill>
                  <a:schemeClr val="bg1"/>
                </a:solidFill>
                <a:latin typeface="Helvetica" panose="020B0604020202020204" pitchFamily="34" charset="0"/>
                <a:ea typeface="+mj-ea"/>
                <a:cs typeface="Helvetica" panose="020B0604020202020204" pitchFamily="34" charset="0"/>
              </a:defRPr>
            </a:lvl1pPr>
          </a:lstStyle>
          <a:p>
            <a:r>
              <a:rPr lang="en-US"/>
              <a:t>Click to edit master title style</a:t>
            </a:r>
          </a:p>
        </p:txBody>
      </p:sp>
      <p:sp>
        <p:nvSpPr>
          <p:cNvPr id="5" name="Text Placeholder 2">
            <a:extLst>
              <a:ext uri="{FF2B5EF4-FFF2-40B4-BE49-F238E27FC236}">
                <a16:creationId xmlns:a16="http://schemas.microsoft.com/office/drawing/2014/main" id="{388CB102-84C9-F9AF-C228-A26565068AAB}"/>
              </a:ext>
            </a:extLst>
          </p:cNvPr>
          <p:cNvSpPr>
            <a:spLocks noGrp="1"/>
          </p:cNvSpPr>
          <p:nvPr>
            <p:ph type="body" idx="1"/>
          </p:nvPr>
        </p:nvSpPr>
        <p:spPr>
          <a:xfrm>
            <a:off x="2668926" y="2542903"/>
            <a:ext cx="6283483" cy="3805645"/>
          </a:xfrm>
          <a:prstGeom prst="rect">
            <a:avLst/>
          </a:prstGeom>
        </p:spPr>
        <p:txBody>
          <a:bodyPr>
            <a:normAutofit/>
          </a:bodyPr>
          <a:lstStyle>
            <a:lvl1pPr marL="0" indent="0">
              <a:lnSpc>
                <a:spcPct val="100000"/>
              </a:lnSpc>
              <a:buNone/>
              <a:defRPr sz="1400" spc="50" baseline="0">
                <a:solidFill>
                  <a:schemeClr val="bg1"/>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41722974"/>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3 Column">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264673A-C377-DCF8-7F88-0C99913F98D1}"/>
              </a:ext>
            </a:extLst>
          </p:cNvPr>
          <p:cNvSpPr>
            <a:spLocks noGrp="1"/>
          </p:cNvSpPr>
          <p:nvPr>
            <p:ph type="title" hasCustomPrompt="1"/>
          </p:nvPr>
        </p:nvSpPr>
        <p:spPr>
          <a:xfrm>
            <a:off x="5766162" y="881109"/>
            <a:ext cx="4631872" cy="1325563"/>
          </a:xfrm>
          <a:prstGeom prst="rect">
            <a:avLst/>
          </a:prstGeom>
        </p:spPr>
        <p:txBody>
          <a:bodyPr anchor="b">
            <a:normAutofit/>
          </a:bodyPr>
          <a:lstStyle>
            <a:lvl1pPr>
              <a:defRPr sz="2800" cap="none" spc="150" baseline="0">
                <a:solidFill>
                  <a:schemeClr val="tx1"/>
                </a:solidFill>
                <a:latin typeface="Helvetica" panose="020B0604020202020204" pitchFamily="34" charset="0"/>
                <a:cs typeface="Helvetica"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061950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751908" y="892177"/>
            <a:ext cx="7554935" cy="1325563"/>
          </a:xfrm>
          <a:prstGeom prst="rect">
            <a:avLst/>
          </a:prstGeom>
        </p:spPr>
        <p:txBody>
          <a:bodyPr>
            <a:normAutofit/>
          </a:bodyPr>
          <a:lstStyle>
            <a:lvl1pPr algn="ctr">
              <a:defRPr lang="en-US" sz="2800" kern="1200" cap="none" spc="150" baseline="0" dirty="0">
                <a:solidFill>
                  <a:schemeClr val="tx1"/>
                </a:solidFill>
                <a:latin typeface="Helvetica" panose="020B0604020202020204" pitchFamily="34" charset="0"/>
                <a:ea typeface="+mj-ea"/>
                <a:cs typeface="Helvetica" panose="020B0604020202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2751908" y="2821576"/>
            <a:ext cx="7554936" cy="2856413"/>
          </a:xfrm>
          <a:prstGeom prst="rect">
            <a:avLst/>
          </a:prstGeom>
        </p:spPr>
        <p:txBody>
          <a:bodyPr anchor="b">
            <a:noAutofit/>
          </a:bodyPr>
          <a:lstStyle>
            <a:lvl1pPr marL="0" indent="0">
              <a:buNone/>
              <a:defRPr lang="en-US" sz="1600" kern="1200" cap="all" spc="150" baseline="0" dirty="0" smtClean="0">
                <a:solidFill>
                  <a:schemeClr val="tx1"/>
                </a:solidFill>
                <a:latin typeface="Helvetica" panose="020B0604020202020204" pitchFamily="34" charset="0"/>
                <a:ea typeface="+mj-ea"/>
                <a:cs typeface="Helvetica"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Tree>
    <p:extLst>
      <p:ext uri="{BB962C8B-B14F-4D97-AF65-F5344CB8AC3E}">
        <p14:creationId xmlns:p14="http://schemas.microsoft.com/office/powerpoint/2010/main" val="126623013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bg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2734490" y="1062446"/>
            <a:ext cx="7628709" cy="5425439"/>
          </a:xfrm>
          <a:prstGeom prst="rect">
            <a:avLst/>
          </a:prstGeom>
        </p:spPr>
        <p:txBody>
          <a:bodyPr>
            <a:normAutofit/>
          </a:bodyPr>
          <a:lstStyle>
            <a:lvl1pPr marL="0" indent="0">
              <a:lnSpc>
                <a:spcPct val="100000"/>
              </a:lnSpc>
              <a:buNone/>
              <a:defRPr sz="1600" spc="50" baseline="0">
                <a:solidFill>
                  <a:schemeClr val="tx1"/>
                </a:solidFill>
                <a:latin typeface="Helvetica" panose="020B0604020202020204" pitchFamily="34" charset="0"/>
                <a:cs typeface="Helvetica"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93278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2976847"/>
            <a:ext cx="4179570" cy="1390234"/>
          </a:xfrm>
          <a:prstGeom prst="rect">
            <a:avLst/>
          </a:prstGeom>
        </p:spPr>
        <p:txBody>
          <a:bodyPr>
            <a:normAutofit/>
          </a:bodyPr>
          <a:lstStyle>
            <a:lvl1pPr marL="0" indent="0" algn="l">
              <a:lnSpc>
                <a:spcPct val="150000"/>
              </a:lnSpc>
              <a:buNone/>
              <a:defRPr sz="1600" spc="50" baseline="0">
                <a:solidFill>
                  <a:schemeClr val="bg1"/>
                </a:solidFill>
                <a:latin typeface="Helvetica" panose="020B0604020202020204" pitchFamily="34" charset="0"/>
                <a:cs typeface="Helvetica"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F585F0DE-7AB8-B57F-14F4-E8D383E5F350}"/>
              </a:ext>
            </a:extLst>
          </p:cNvPr>
          <p:cNvPicPr>
            <a:picLocks noChangeAspect="1"/>
          </p:cNvPicPr>
          <p:nvPr userDrawn="1"/>
        </p:nvPicPr>
        <p:blipFill rotWithShape="1">
          <a:blip r:embed="rId2"/>
          <a:srcRect l="28541" t="35933" r="27446" b="36871"/>
          <a:stretch/>
        </p:blipFill>
        <p:spPr>
          <a:xfrm>
            <a:off x="9172905" y="-62595"/>
            <a:ext cx="3019095" cy="1319354"/>
          </a:xfrm>
          <a:prstGeom prst="rect">
            <a:avLst/>
          </a:prstGeom>
        </p:spPr>
      </p:pic>
    </p:spTree>
    <p:extLst>
      <p:ext uri="{BB962C8B-B14F-4D97-AF65-F5344CB8AC3E}">
        <p14:creationId xmlns:p14="http://schemas.microsoft.com/office/powerpoint/2010/main" val="1783588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theme" Target="../theme/theme3.xml"/><Relationship Id="rId1" Type="http://schemas.openxmlformats.org/officeDocument/2006/relationships/slideLayout" Target="../slideLayouts/slideLayout5.xml"/><Relationship Id="rId6" Type="http://schemas.openxmlformats.org/officeDocument/2006/relationships/image" Target="../media/image4.tiff"/><Relationship Id="rId5" Type="http://schemas.openxmlformats.org/officeDocument/2006/relationships/image" Target="../media/image7.sv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4.tiff"/><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5.png"/><Relationship Id="rId2" Type="http://schemas.openxmlformats.org/officeDocument/2006/relationships/theme" Target="../theme/theme4.xml"/><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hyperlink" Target="mailto:contact@energate-project.eu" TargetMode="External"/><Relationship Id="rId5" Type="http://schemas.openxmlformats.org/officeDocument/2006/relationships/image" Target="../media/image11.png"/><Relationship Id="rId15" Type="http://schemas.openxmlformats.org/officeDocument/2006/relationships/hyperlink" Target="https://www.youtube.com/channel/UCJt6_aeEq-9KzQ8W4UQ79Gw" TargetMode="External"/><Relationship Id="rId10" Type="http://schemas.microsoft.com/office/2007/relationships/hdphoto" Target="../media/hdphoto1.wdp"/><Relationship Id="rId4" Type="http://schemas.openxmlformats.org/officeDocument/2006/relationships/image" Target="../media/image10.svg"/><Relationship Id="rId9" Type="http://schemas.openxmlformats.org/officeDocument/2006/relationships/image" Target="../media/image14.png"/><Relationship Id="rId14" Type="http://schemas.microsoft.com/office/2007/relationships/hdphoto" Target="../media/hdphoto2.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15748B01-9D7B-3F19-612F-7A20B4139231}"/>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9358" t="23650" b="-1"/>
          <a:stretch/>
        </p:blipFill>
        <p:spPr>
          <a:xfrm>
            <a:off x="-393300" y="0"/>
            <a:ext cx="8387769" cy="4468075"/>
          </a:xfrm>
          <a:prstGeom prst="rect">
            <a:avLst/>
          </a:prstGeom>
        </p:spPr>
      </p:pic>
      <p:pic>
        <p:nvPicPr>
          <p:cNvPr id="3" name="Picture 2">
            <a:extLst>
              <a:ext uri="{FF2B5EF4-FFF2-40B4-BE49-F238E27FC236}">
                <a16:creationId xmlns:a16="http://schemas.microsoft.com/office/drawing/2014/main" id="{88DB8B43-5C7C-1340-9E7D-CA7090604C97}"/>
              </a:ext>
            </a:extLst>
          </p:cNvPr>
          <p:cNvPicPr>
            <a:picLocks noChangeAspect="1"/>
          </p:cNvPicPr>
          <p:nvPr userDrawn="1"/>
        </p:nvPicPr>
        <p:blipFill rotWithShape="1">
          <a:blip r:embed="rId5"/>
          <a:srcRect l="31389" t="41555" r="31881" b="38385"/>
          <a:stretch/>
        </p:blipFill>
        <p:spPr>
          <a:xfrm>
            <a:off x="7841145" y="973757"/>
            <a:ext cx="3953406" cy="1527072"/>
          </a:xfrm>
          <a:prstGeom prst="rect">
            <a:avLst/>
          </a:prstGeom>
        </p:spPr>
      </p:pic>
      <p:sp>
        <p:nvSpPr>
          <p:cNvPr id="6" name="TextBox 5">
            <a:extLst>
              <a:ext uri="{FF2B5EF4-FFF2-40B4-BE49-F238E27FC236}">
                <a16:creationId xmlns:a16="http://schemas.microsoft.com/office/drawing/2014/main" id="{EE2CF2F6-3681-6C6A-74F2-85F7D9D66BEA}"/>
              </a:ext>
            </a:extLst>
          </p:cNvPr>
          <p:cNvSpPr txBox="1"/>
          <p:nvPr userDrawn="1"/>
        </p:nvSpPr>
        <p:spPr>
          <a:xfrm>
            <a:off x="1150395" y="5931830"/>
            <a:ext cx="4074748" cy="584775"/>
          </a:xfrm>
          <a:prstGeom prst="rect">
            <a:avLst/>
          </a:prstGeom>
          <a:noFill/>
        </p:spPr>
        <p:txBody>
          <a:bodyPr wrap="square" rtlCol="0">
            <a:spAutoFit/>
          </a:bodyPr>
          <a:lstStyle/>
          <a:p>
            <a:pPr algn="just"/>
            <a:r>
              <a:rPr lang="en-US" sz="800" b="0" i="0">
                <a:solidFill>
                  <a:schemeClr val="tx1"/>
                </a:solidFill>
                <a:effectLst/>
                <a:latin typeface="Helvetica" panose="020B0604020202020204" pitchFamily="34" charset="0"/>
                <a:cs typeface="Helvetica" panose="020B0604020202020204" pitchFamily="34" charset="0"/>
              </a:rPr>
              <a:t>Co-funded by the European Union under project ID101076349. Views and opinions expressed are however those of the author(s) only and do not necessarily reflect those of the European Union or CINEA. Neither the European Union nor the granting authority can be held responsible for them.</a:t>
            </a:r>
            <a:endParaRPr lang="en-US" sz="800">
              <a:solidFill>
                <a:schemeClr val="tx1"/>
              </a:solidFill>
              <a:latin typeface="Helvetica" panose="020B0604020202020204" pitchFamily="34" charset="0"/>
              <a:cs typeface="Helvetica" panose="020B0604020202020204" pitchFamily="34" charset="0"/>
            </a:endParaRPr>
          </a:p>
        </p:txBody>
      </p:sp>
      <p:pic>
        <p:nvPicPr>
          <p:cNvPr id="4" name="Picture 3">
            <a:extLst>
              <a:ext uri="{FF2B5EF4-FFF2-40B4-BE49-F238E27FC236}">
                <a16:creationId xmlns:a16="http://schemas.microsoft.com/office/drawing/2014/main" id="{6811FF5F-9146-A2F8-081C-CF07F18B27F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auto">
          <a:xfrm>
            <a:off x="306901" y="5971508"/>
            <a:ext cx="765116" cy="505420"/>
          </a:xfrm>
          <a:prstGeom prst="rect">
            <a:avLst/>
          </a:prstGeom>
          <a:noFill/>
          <a:ln>
            <a:noFill/>
          </a:ln>
        </p:spPr>
      </p:pic>
    </p:spTree>
    <p:extLst>
      <p:ext uri="{BB962C8B-B14F-4D97-AF65-F5344CB8AC3E}">
        <p14:creationId xmlns:p14="http://schemas.microsoft.com/office/powerpoint/2010/main" val="1928452137"/>
      </p:ext>
    </p:extLst>
  </p:cSld>
  <p:clrMap bg1="lt1" tx1="dk1" bg2="lt2" tx2="dk2" accent1="accent1" accent2="accent2" accent3="accent3" accent4="accent4" accent5="accent5" accent6="accent6" hlink="hlink" folHlink="folHlink"/>
  <p:sldLayoutIdLst>
    <p:sldLayoutId id="2147483667" r:id="rId1"/>
  </p:sldLayoutIdLst>
  <p:hf sldNum="0" hdr="0" dt="0"/>
  <p:txStyles>
    <p:title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96059F5-F1D7-C374-ABAA-CCF54F745240}"/>
              </a:ext>
            </a:extLst>
          </p:cNvPr>
          <p:cNvSpPr txBox="1"/>
          <p:nvPr userDrawn="1"/>
        </p:nvSpPr>
        <p:spPr>
          <a:xfrm>
            <a:off x="1319137" y="5774737"/>
            <a:ext cx="4007072" cy="215444"/>
          </a:xfrm>
          <a:prstGeom prst="rect">
            <a:avLst/>
          </a:prstGeom>
          <a:noFill/>
        </p:spPr>
        <p:txBody>
          <a:bodyPr wrap="square" rtlCol="0">
            <a:spAutoFit/>
          </a:bodyPr>
          <a:lstStyle/>
          <a:p>
            <a:pPr algn="just"/>
            <a:endParaRPr lang="en-US" sz="800">
              <a:solidFill>
                <a:schemeClr val="tx1"/>
              </a:solidFill>
              <a:latin typeface="Helvetica" panose="020B0604020202020204" pitchFamily="34" charset="0"/>
              <a:cs typeface="Helvetica" panose="020B0604020202020204" pitchFamily="34" charset="0"/>
            </a:endParaRPr>
          </a:p>
        </p:txBody>
      </p:sp>
      <p:pic>
        <p:nvPicPr>
          <p:cNvPr id="12" name="Graphic 11">
            <a:extLst>
              <a:ext uri="{FF2B5EF4-FFF2-40B4-BE49-F238E27FC236}">
                <a16:creationId xmlns:a16="http://schemas.microsoft.com/office/drawing/2014/main" id="{BF8D5D39-5E88-E943-FD27-FDBAE93C7191}"/>
              </a:ext>
              <a:ext uri="{C183D7F6-B498-43B3-948B-1728B52AA6E4}">
                <adec:decorative xmlns:adec="http://schemas.microsoft.com/office/drawing/2017/decorative" val="1"/>
              </a:ext>
            </a:extLst>
          </p:cNvPr>
          <p:cNvPicPr>
            <a:picLocks noChangeAspect="1"/>
          </p:cNvPicPr>
          <p:nvPr userDrawn="1"/>
        </p:nvPicPr>
        <p:blipFill rotWithShape="1">
          <a:blip r:embed="rId5">
            <a:extLst>
              <a:ext uri="{96DAC541-7B7A-43D3-8B79-37D633B846F1}">
                <asvg:svgBlip xmlns:asvg="http://schemas.microsoft.com/office/drawing/2016/SVG/main" r:embed="rId6"/>
              </a:ext>
            </a:extLst>
          </a:blip>
          <a:srcRect l="39434" t="20278" b="22673"/>
          <a:stretch/>
        </p:blipFill>
        <p:spPr>
          <a:xfrm>
            <a:off x="-4696" y="-1"/>
            <a:ext cx="4896735" cy="4385949"/>
          </a:xfrm>
          <a:prstGeom prst="rect">
            <a:avLst/>
          </a:prstGeom>
        </p:spPr>
      </p:pic>
      <p:pic>
        <p:nvPicPr>
          <p:cNvPr id="15" name="Picture 14">
            <a:extLst>
              <a:ext uri="{FF2B5EF4-FFF2-40B4-BE49-F238E27FC236}">
                <a16:creationId xmlns:a16="http://schemas.microsoft.com/office/drawing/2014/main" id="{82E8191F-D1D2-D590-537E-026AD697E3E6}"/>
              </a:ext>
            </a:extLst>
          </p:cNvPr>
          <p:cNvPicPr>
            <a:picLocks noChangeAspect="1"/>
          </p:cNvPicPr>
          <p:nvPr userDrawn="1"/>
        </p:nvPicPr>
        <p:blipFill rotWithShape="1">
          <a:blip r:embed="rId7"/>
          <a:srcRect l="31389" t="41555" r="31881" b="38385"/>
          <a:stretch/>
        </p:blipFill>
        <p:spPr>
          <a:xfrm>
            <a:off x="10405897" y="264830"/>
            <a:ext cx="1375039" cy="531133"/>
          </a:xfrm>
          <a:prstGeom prst="rect">
            <a:avLst/>
          </a:prstGeom>
        </p:spPr>
      </p:pic>
    </p:spTree>
    <p:extLst>
      <p:ext uri="{BB962C8B-B14F-4D97-AF65-F5344CB8AC3E}">
        <p14:creationId xmlns:p14="http://schemas.microsoft.com/office/powerpoint/2010/main" val="1722686339"/>
      </p:ext>
    </p:extLst>
  </p:cSld>
  <p:clrMap bg1="lt1" tx1="dk1" bg2="lt2" tx2="dk2" accent1="accent1" accent2="accent2" accent3="accent3" accent4="accent4" accent5="accent5" accent6="accent6" hlink="hlink" folHlink="folHlink"/>
  <p:sldLayoutIdLst>
    <p:sldLayoutId id="2147483725" r:id="rId1"/>
    <p:sldLayoutId id="2147483694" r:id="rId2"/>
    <p:sldLayoutId id="2147483728" r:id="rId3"/>
  </p:sldLayoutIdLst>
  <p:hf sldNum="0" hdr="0" dt="0"/>
  <p:txStyles>
    <p:title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F2CF7F3-E219-0763-2748-4DE341136F4B}"/>
              </a:ext>
            </a:extLst>
          </p:cNvPr>
          <p:cNvPicPr>
            <a:picLocks noChangeAspect="1"/>
          </p:cNvPicPr>
          <p:nvPr userDrawn="1"/>
        </p:nvPicPr>
        <p:blipFill rotWithShape="1">
          <a:blip r:embed="rId3"/>
          <a:srcRect l="31389" t="41555" r="31881" b="38385"/>
          <a:stretch/>
        </p:blipFill>
        <p:spPr>
          <a:xfrm>
            <a:off x="10405897" y="264830"/>
            <a:ext cx="1375039" cy="531133"/>
          </a:xfrm>
          <a:prstGeom prst="rect">
            <a:avLst/>
          </a:prstGeom>
        </p:spPr>
      </p:pic>
      <p:pic>
        <p:nvPicPr>
          <p:cNvPr id="2" name="Graphic 1">
            <a:extLst>
              <a:ext uri="{FF2B5EF4-FFF2-40B4-BE49-F238E27FC236}">
                <a16:creationId xmlns:a16="http://schemas.microsoft.com/office/drawing/2014/main" id="{7515BEAE-39C6-8F42-3CE3-A42C3A3ACE22}"/>
              </a:ext>
              <a:ext uri="{C183D7F6-B498-43B3-948B-1728B52AA6E4}">
                <adec:decorative xmlns:adec="http://schemas.microsoft.com/office/drawing/2017/decorative" val="1"/>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39434" t="20278" b="22673"/>
          <a:stretch/>
        </p:blipFill>
        <p:spPr>
          <a:xfrm>
            <a:off x="-4696" y="-1"/>
            <a:ext cx="4896735" cy="4385949"/>
          </a:xfrm>
          <a:prstGeom prst="rect">
            <a:avLst/>
          </a:prstGeom>
        </p:spPr>
      </p:pic>
      <p:sp>
        <p:nvSpPr>
          <p:cNvPr id="4" name="TextBox 3">
            <a:extLst>
              <a:ext uri="{FF2B5EF4-FFF2-40B4-BE49-F238E27FC236}">
                <a16:creationId xmlns:a16="http://schemas.microsoft.com/office/drawing/2014/main" id="{EC3E66C8-FA6D-BC60-7F2E-886FADF626E6}"/>
              </a:ext>
            </a:extLst>
          </p:cNvPr>
          <p:cNvSpPr txBox="1"/>
          <p:nvPr userDrawn="1"/>
        </p:nvSpPr>
        <p:spPr>
          <a:xfrm>
            <a:off x="1043390" y="5997430"/>
            <a:ext cx="4007072" cy="584775"/>
          </a:xfrm>
          <a:prstGeom prst="rect">
            <a:avLst/>
          </a:prstGeom>
          <a:noFill/>
        </p:spPr>
        <p:txBody>
          <a:bodyPr wrap="square" rtlCol="0">
            <a:spAutoFit/>
          </a:bodyPr>
          <a:lstStyle/>
          <a:p>
            <a:pPr algn="just"/>
            <a:r>
              <a:rPr lang="en-US" sz="800" b="0" i="0">
                <a:solidFill>
                  <a:schemeClr val="tx1"/>
                </a:solidFill>
                <a:effectLst/>
                <a:latin typeface="Helvetica" panose="020B0604020202020204" pitchFamily="34" charset="0"/>
                <a:cs typeface="Helvetica" panose="020B0604020202020204" pitchFamily="34" charset="0"/>
              </a:rPr>
              <a:t>Co-funded by the European Union under project ID101076349. Views and opinions expressed are however those of the author(s) only and do not necessarily reflect those of the European Union or CINEA. Neither the European Union nor the granting authority can be held responsible for them.</a:t>
            </a:r>
            <a:endParaRPr lang="en-US" sz="800">
              <a:solidFill>
                <a:schemeClr val="tx1"/>
              </a:solidFill>
              <a:latin typeface="Helvetica" panose="020B0604020202020204" pitchFamily="34" charset="0"/>
              <a:cs typeface="Helvetica" panose="020B0604020202020204" pitchFamily="34" charset="0"/>
            </a:endParaRPr>
          </a:p>
        </p:txBody>
      </p:sp>
      <p:pic>
        <p:nvPicPr>
          <p:cNvPr id="5" name="Picture 4">
            <a:extLst>
              <a:ext uri="{FF2B5EF4-FFF2-40B4-BE49-F238E27FC236}">
                <a16:creationId xmlns:a16="http://schemas.microsoft.com/office/drawing/2014/main" id="{05069673-875C-F276-E6DE-D81318C143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bwMode="auto">
          <a:xfrm>
            <a:off x="278274" y="6037108"/>
            <a:ext cx="765116" cy="505420"/>
          </a:xfrm>
          <a:prstGeom prst="rect">
            <a:avLst/>
          </a:prstGeom>
          <a:noFill/>
          <a:ln>
            <a:noFill/>
          </a:ln>
        </p:spPr>
      </p:pic>
      <p:pic>
        <p:nvPicPr>
          <p:cNvPr id="6" name="Θέση εικόνας 5">
            <a:extLst>
              <a:ext uri="{FF2B5EF4-FFF2-40B4-BE49-F238E27FC236}">
                <a16:creationId xmlns:a16="http://schemas.microsoft.com/office/drawing/2014/main" id="{E69C83F8-2F41-61EA-EB16-493A84215D0E}"/>
              </a:ext>
            </a:extLst>
          </p:cNvPr>
          <p:cNvPicPr>
            <a:picLocks noChangeAspect="1"/>
          </p:cNvPicPr>
          <p:nvPr userDrawn="1"/>
        </p:nvPicPr>
        <p:blipFill>
          <a:blip r:embed="rId7">
            <a:extLst>
              <a:ext uri="{28A0092B-C50C-407E-A947-70E740481C1C}">
                <a14:useLocalDpi xmlns:a14="http://schemas.microsoft.com/office/drawing/2010/main" val="0"/>
              </a:ext>
            </a:extLst>
          </a:blip>
          <a:srcRect t="4942" b="4942"/>
          <a:stretch>
            <a:fillRect/>
          </a:stretch>
        </p:blipFill>
        <p:spPr>
          <a:xfrm>
            <a:off x="10507761" y="5995723"/>
            <a:ext cx="1273175" cy="504825"/>
          </a:xfrm>
          <a:prstGeom prst="rect">
            <a:avLst/>
          </a:prstGeom>
        </p:spPr>
      </p:pic>
    </p:spTree>
    <p:extLst>
      <p:ext uri="{BB962C8B-B14F-4D97-AF65-F5344CB8AC3E}">
        <p14:creationId xmlns:p14="http://schemas.microsoft.com/office/powerpoint/2010/main" val="331012629"/>
      </p:ext>
    </p:extLst>
  </p:cSld>
  <p:clrMap bg1="lt1" tx1="dk1" bg2="lt2" tx2="dk2" accent1="accent1" accent2="accent2" accent3="accent3" accent4="accent4" accent5="accent5" accent6="accent6" hlink="hlink" folHlink="folHlink"/>
  <p:sldLayoutIdLst>
    <p:sldLayoutId id="2147483719" r:id="rId1"/>
  </p:sldLayoutIdLst>
  <p:hf sldNum="0" hdr="0" dt="0"/>
  <p:txStyles>
    <p:title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1683C8"/>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F1B70CA9-D1DF-5B22-C6C7-AC64245D36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0" y="-94890"/>
            <a:ext cx="3176938" cy="6858000"/>
          </a:xfrm>
          <a:prstGeom prst="rect">
            <a:avLst/>
          </a:prstGeom>
        </p:spPr>
      </p:pic>
      <p:sp>
        <p:nvSpPr>
          <p:cNvPr id="8" name="TextBox 7">
            <a:extLst>
              <a:ext uri="{FF2B5EF4-FFF2-40B4-BE49-F238E27FC236}">
                <a16:creationId xmlns:a16="http://schemas.microsoft.com/office/drawing/2014/main" id="{2104575E-343D-DA9F-B8FB-67830BB2754C}"/>
              </a:ext>
            </a:extLst>
          </p:cNvPr>
          <p:cNvSpPr txBox="1"/>
          <p:nvPr userDrawn="1"/>
        </p:nvSpPr>
        <p:spPr>
          <a:xfrm>
            <a:off x="5930503" y="6101390"/>
            <a:ext cx="4319764" cy="661720"/>
          </a:xfrm>
          <a:prstGeom prst="rect">
            <a:avLst/>
          </a:prstGeom>
          <a:noFill/>
        </p:spPr>
        <p:txBody>
          <a:bodyPr wrap="square" rtlCol="0">
            <a:spAutoFit/>
          </a:bodyPr>
          <a:lstStyle/>
          <a:p>
            <a:pPr algn="just"/>
            <a:r>
              <a:rPr lang="en-US" sz="900" b="0" i="0">
                <a:solidFill>
                  <a:schemeClr val="bg1"/>
                </a:solidFill>
                <a:effectLst/>
                <a:latin typeface="Helvetica" panose="020B0604020202020204" pitchFamily="34" charset="0"/>
                <a:cs typeface="Helvetica" panose="020B0604020202020204" pitchFamily="34" charset="0"/>
              </a:rPr>
              <a:t>Co-funded by the European Union under project ID101076349. Views and opinions expressed are however those of the author(s) only and do not </a:t>
            </a:r>
            <a:r>
              <a:rPr lang="en-US" sz="800" b="0" i="0">
                <a:solidFill>
                  <a:schemeClr val="bg1"/>
                </a:solidFill>
                <a:effectLst/>
                <a:latin typeface="Helvetica" panose="020B0604020202020204" pitchFamily="34" charset="0"/>
                <a:cs typeface="Helvetica" panose="020B0604020202020204" pitchFamily="34" charset="0"/>
              </a:rPr>
              <a:t>necessarily</a:t>
            </a:r>
            <a:r>
              <a:rPr lang="en-US" sz="900" b="0" i="0">
                <a:solidFill>
                  <a:schemeClr val="bg1"/>
                </a:solidFill>
                <a:effectLst/>
                <a:latin typeface="Helvetica" panose="020B0604020202020204" pitchFamily="34" charset="0"/>
                <a:cs typeface="Helvetica" panose="020B0604020202020204" pitchFamily="34" charset="0"/>
              </a:rPr>
              <a:t> reflect those of the European Union or CINEA. Neither the European Union nor the granting authority can be held responsible for them.</a:t>
            </a:r>
          </a:p>
        </p:txBody>
      </p:sp>
      <p:pic>
        <p:nvPicPr>
          <p:cNvPr id="2" name="Picture 1">
            <a:extLst>
              <a:ext uri="{FF2B5EF4-FFF2-40B4-BE49-F238E27FC236}">
                <a16:creationId xmlns:a16="http://schemas.microsoft.com/office/drawing/2014/main" id="{34FDEA6A-994B-0C16-3365-CEF735E92AB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541501" y="4492507"/>
            <a:ext cx="683482" cy="483949"/>
          </a:xfrm>
          <a:prstGeom prst="rect">
            <a:avLst/>
          </a:prstGeom>
          <a:noFill/>
          <a:ln>
            <a:noFill/>
          </a:ln>
        </p:spPr>
      </p:pic>
      <p:pic>
        <p:nvPicPr>
          <p:cNvPr id="3" name="Picture 2">
            <a:extLst>
              <a:ext uri="{FF2B5EF4-FFF2-40B4-BE49-F238E27FC236}">
                <a16:creationId xmlns:a16="http://schemas.microsoft.com/office/drawing/2014/main" id="{9BD0F0F4-3DED-F5A4-69F3-9C7BA4C68492}"/>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4915527" y="4492507"/>
            <a:ext cx="620622" cy="439979"/>
          </a:xfrm>
          <a:prstGeom prst="rect">
            <a:avLst/>
          </a:prstGeom>
          <a:noFill/>
          <a:ln>
            <a:noFill/>
          </a:ln>
        </p:spPr>
      </p:pic>
      <p:pic>
        <p:nvPicPr>
          <p:cNvPr id="4" name="Picture 3">
            <a:extLst>
              <a:ext uri="{FF2B5EF4-FFF2-40B4-BE49-F238E27FC236}">
                <a16:creationId xmlns:a16="http://schemas.microsoft.com/office/drawing/2014/main" id="{FB97ED33-4B05-D1A1-F49E-A391B4C3A951}"/>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3128900" y="4492507"/>
            <a:ext cx="708207" cy="501924"/>
          </a:xfrm>
          <a:prstGeom prst="rect">
            <a:avLst/>
          </a:prstGeom>
          <a:noFill/>
          <a:ln>
            <a:noFill/>
          </a:ln>
        </p:spPr>
      </p:pic>
      <p:sp>
        <p:nvSpPr>
          <p:cNvPr id="10" name="TextBox 9">
            <a:extLst>
              <a:ext uri="{FF2B5EF4-FFF2-40B4-BE49-F238E27FC236}">
                <a16:creationId xmlns:a16="http://schemas.microsoft.com/office/drawing/2014/main" id="{4364A427-4242-0E5F-5A09-F91463DDA882}"/>
              </a:ext>
            </a:extLst>
          </p:cNvPr>
          <p:cNvSpPr txBox="1"/>
          <p:nvPr userDrawn="1"/>
        </p:nvSpPr>
        <p:spPr>
          <a:xfrm>
            <a:off x="2488956" y="4984285"/>
            <a:ext cx="2018352" cy="748923"/>
          </a:xfrm>
          <a:prstGeom prst="rect">
            <a:avLst/>
          </a:prstGeom>
          <a:noFill/>
        </p:spPr>
        <p:txBody>
          <a:bodyPr wrap="square">
            <a:spAutoFit/>
          </a:bodyPr>
          <a:lstStyle/>
          <a:p>
            <a:pPr marL="0" marR="0" algn="ctr">
              <a:spcBef>
                <a:spcPts val="0"/>
              </a:spcBef>
              <a:spcAft>
                <a:spcPts val="800"/>
              </a:spcAft>
            </a:pPr>
            <a:r>
              <a:rPr lang="en-GB" sz="1800" b="1">
                <a:solidFill>
                  <a:srgbClr val="0F4881"/>
                </a:solidFill>
                <a:effectLst/>
                <a:latin typeface="URW DIN Light"/>
                <a:ea typeface="Calibri" panose="020F0502020204030204" pitchFamily="34" charset="0"/>
                <a:cs typeface="Arial" panose="020B0604020202020204" pitchFamily="34" charset="0"/>
              </a:rPr>
              <a:t>@</a:t>
            </a:r>
            <a:r>
              <a:rPr lang="en-GB" sz="1400" b="1">
                <a:solidFill>
                  <a:srgbClr val="0F4881"/>
                </a:solidFill>
                <a:effectLst/>
                <a:latin typeface="Helvetica" panose="020B0604020202020204" pitchFamily="34" charset="0"/>
                <a:ea typeface="Calibri" panose="020F0502020204030204" pitchFamily="34" charset="0"/>
                <a:cs typeface="Helvetica" panose="020B0604020202020204" pitchFamily="34" charset="0"/>
              </a:rPr>
              <a:t>energate</a:t>
            </a:r>
            <a:r>
              <a:rPr lang="en-GB" sz="1800" b="1">
                <a:solidFill>
                  <a:srgbClr val="0F4881"/>
                </a:solidFill>
                <a:effectLst/>
                <a:latin typeface="URW DIN Light"/>
                <a:ea typeface="Calibri" panose="020F0502020204030204" pitchFamily="34" charset="0"/>
                <a:cs typeface="Arial" panose="020B0604020202020204" pitchFamily="34" charset="0"/>
              </a:rPr>
              <a:t>_eu</a:t>
            </a:r>
          </a:p>
          <a:p>
            <a:pPr marL="0" marR="0" algn="ctr">
              <a:spcBef>
                <a:spcPts val="0"/>
              </a:spcBef>
              <a:spcAft>
                <a:spcPts val="800"/>
              </a:spcAft>
            </a:pPr>
            <a:r>
              <a:rPr lang="en-GB" sz="1800" b="1">
                <a:solidFill>
                  <a:srgbClr val="0F4881"/>
                </a:solidFill>
                <a:effectLst/>
                <a:latin typeface="URW DIN Light"/>
                <a:ea typeface="Calibri" panose="020F0502020204030204" pitchFamily="34" charset="0"/>
                <a:cs typeface="Arial" panose="020B0604020202020204" pitchFamily="34" charset="0"/>
              </a:rPr>
              <a:t>#energate_</a:t>
            </a:r>
            <a:r>
              <a:rPr lang="en-GB" sz="1400" b="1">
                <a:solidFill>
                  <a:srgbClr val="0F4881"/>
                </a:solidFill>
                <a:effectLst/>
                <a:latin typeface="Helvetica" panose="020B0604020202020204" pitchFamily="34" charset="0"/>
                <a:ea typeface="Calibri" panose="020F0502020204030204" pitchFamily="34" charset="0"/>
                <a:cs typeface="Helvetica" panose="020B0604020202020204" pitchFamily="34" charset="0"/>
              </a:rPr>
              <a:t>eu</a:t>
            </a:r>
            <a:endParaRPr lang="en-US" sz="1600">
              <a:effectLst/>
              <a:latin typeface="Helvetica" panose="020B0604020202020204" pitchFamily="34" charset="0"/>
              <a:ea typeface="Calibri" panose="020F050202020403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A0E81E91-129A-8CF5-18F7-7B89BB3530E9}"/>
              </a:ext>
            </a:extLst>
          </p:cNvPr>
          <p:cNvSpPr txBox="1"/>
          <p:nvPr userDrawn="1"/>
        </p:nvSpPr>
        <p:spPr>
          <a:xfrm>
            <a:off x="4092524" y="5037858"/>
            <a:ext cx="2316133" cy="307777"/>
          </a:xfrm>
          <a:prstGeom prst="rect">
            <a:avLst/>
          </a:prstGeom>
          <a:noFill/>
        </p:spPr>
        <p:txBody>
          <a:bodyPr wrap="square">
            <a:spAutoFit/>
          </a:bodyPr>
          <a:lstStyle/>
          <a:p>
            <a:pPr marL="0" marR="0" algn="ctr">
              <a:spcBef>
                <a:spcPts val="0"/>
              </a:spcBef>
              <a:spcAft>
                <a:spcPts val="800"/>
              </a:spcAft>
            </a:pPr>
            <a:r>
              <a:rPr lang="en-GB" sz="1400" b="1">
                <a:solidFill>
                  <a:srgbClr val="0F4881"/>
                </a:solidFill>
                <a:effectLst/>
                <a:latin typeface="Helvetica" panose="020B0604020202020204" pitchFamily="34" charset="0"/>
                <a:ea typeface="Calibri" panose="020F0502020204030204" pitchFamily="34" charset="0"/>
                <a:cs typeface="Helvetica" panose="020B0604020202020204" pitchFamily="34" charset="0"/>
              </a:rPr>
              <a:t>ENERGATE-Project</a:t>
            </a:r>
            <a:endParaRPr lang="en-US" sz="1200">
              <a:effectLst/>
              <a:latin typeface="Helvetica" panose="020B0604020202020204" pitchFamily="34" charset="0"/>
              <a:ea typeface="Calibri" panose="020F0502020204030204" pitchFamily="34" charset="0"/>
              <a:cs typeface="Helvetica" panose="020B0604020202020204" pitchFamily="34" charset="0"/>
            </a:endParaRPr>
          </a:p>
        </p:txBody>
      </p:sp>
      <p:sp>
        <p:nvSpPr>
          <p:cNvPr id="13" name="Text Box 2">
            <a:extLst>
              <a:ext uri="{FF2B5EF4-FFF2-40B4-BE49-F238E27FC236}">
                <a16:creationId xmlns:a16="http://schemas.microsoft.com/office/drawing/2014/main" id="{F4DE529C-4EE0-5EF6-FD77-2B453B376FEE}"/>
              </a:ext>
            </a:extLst>
          </p:cNvPr>
          <p:cNvSpPr txBox="1">
            <a:spLocks noChangeArrowheads="1"/>
          </p:cNvSpPr>
          <p:nvPr userDrawn="1"/>
        </p:nvSpPr>
        <p:spPr bwMode="auto">
          <a:xfrm>
            <a:off x="6084804" y="5042061"/>
            <a:ext cx="1925033" cy="309880"/>
          </a:xfrm>
          <a:prstGeom prst="rect">
            <a:avLst/>
          </a:prstGeom>
          <a:noFill/>
          <a:ln w="9525">
            <a:noFill/>
            <a:miter lim="800000"/>
            <a:headEnd/>
            <a:tailEnd/>
          </a:ln>
        </p:spPr>
        <p:txBody>
          <a:bodyPr rot="0" vert="horz" wrap="square" lIns="91440" tIns="45720" rIns="91440" bIns="45720" anchor="t" anchorCtr="0">
            <a:noAutofit/>
          </a:bodyPr>
          <a:lstStyle/>
          <a:p>
            <a:pPr marL="0" marR="0" algn="ctr">
              <a:spcBef>
                <a:spcPts val="0"/>
              </a:spcBef>
              <a:spcAft>
                <a:spcPts val="800"/>
              </a:spcAft>
            </a:pPr>
            <a:r>
              <a:rPr lang="en-GB" sz="1400" b="1">
                <a:solidFill>
                  <a:srgbClr val="0F4881"/>
                </a:solidFill>
                <a:effectLst/>
                <a:latin typeface="Helvetica" panose="020B0604020202020204" pitchFamily="34" charset="0"/>
                <a:ea typeface="Calibri" panose="020F0502020204030204" pitchFamily="34" charset="0"/>
                <a:cs typeface="Helvetica" panose="020B0604020202020204" pitchFamily="34" charset="0"/>
              </a:rPr>
              <a:t>energate-project.eu</a:t>
            </a:r>
            <a:endParaRPr lang="en-US" sz="1200">
              <a:effectLst/>
              <a:latin typeface="Helvetica" panose="020B0604020202020204" pitchFamily="34" charset="0"/>
              <a:ea typeface="Calibri" panose="020F0502020204030204" pitchFamily="34" charset="0"/>
              <a:cs typeface="Helvetica" panose="020B0604020202020204" pitchFamily="34" charset="0"/>
            </a:endParaRPr>
          </a:p>
        </p:txBody>
      </p:sp>
      <p:pic>
        <p:nvPicPr>
          <p:cNvPr id="5" name="Picture 4">
            <a:extLst>
              <a:ext uri="{FF2B5EF4-FFF2-40B4-BE49-F238E27FC236}">
                <a16:creationId xmlns:a16="http://schemas.microsoft.com/office/drawing/2014/main" id="{312C6D0F-3363-CE9C-7CB8-5111884F19CD}"/>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bwMode="auto">
          <a:xfrm>
            <a:off x="5041691" y="6177190"/>
            <a:ext cx="765116" cy="505420"/>
          </a:xfrm>
          <a:prstGeom prst="rect">
            <a:avLst/>
          </a:prstGeom>
          <a:noFill/>
          <a:ln>
            <a:noFill/>
          </a:ln>
        </p:spPr>
      </p:pic>
      <p:pic>
        <p:nvPicPr>
          <p:cNvPr id="16" name="Picture 15" descr="A picture containing icon&#10;&#10;Description automatically generated">
            <a:extLst>
              <a:ext uri="{FF2B5EF4-FFF2-40B4-BE49-F238E27FC236}">
                <a16:creationId xmlns:a16="http://schemas.microsoft.com/office/drawing/2014/main" id="{A8B860C8-FE4E-7817-8105-565D325B0BF0}"/>
              </a:ext>
            </a:extLst>
          </p:cNvPr>
          <p:cNvPicPr>
            <a:picLocks noChangeAspect="1"/>
          </p:cNvPicPr>
          <p:nvPr userDrawn="1"/>
        </p:nvPicPr>
        <p:blipFill rotWithShape="1">
          <a:blip r:embed="rId9">
            <a:extLst>
              <a:ext uri="{BEBA8EAE-BF5A-486C-A8C5-ECC9F3942E4B}">
                <a14:imgProps xmlns:a14="http://schemas.microsoft.com/office/drawing/2010/main">
                  <a14:imgLayer r:embed="rId10">
                    <a14:imgEffect>
                      <a14:backgroundRemoval t="4682" b="16216" l="5657" r="28364"/>
                    </a14:imgEffect>
                  </a14:imgLayer>
                </a14:imgProps>
              </a:ext>
            </a:extLst>
          </a:blip>
          <a:srcRect l="2818" t="3240" r="68798" b="82342"/>
          <a:stretch/>
        </p:blipFill>
        <p:spPr>
          <a:xfrm>
            <a:off x="8593699" y="4376817"/>
            <a:ext cx="724289" cy="566324"/>
          </a:xfrm>
          <a:prstGeom prst="rect">
            <a:avLst/>
          </a:prstGeom>
        </p:spPr>
      </p:pic>
      <p:sp>
        <p:nvSpPr>
          <p:cNvPr id="17" name="TextBox 16">
            <a:extLst>
              <a:ext uri="{FF2B5EF4-FFF2-40B4-BE49-F238E27FC236}">
                <a16:creationId xmlns:a16="http://schemas.microsoft.com/office/drawing/2014/main" id="{20A80FEE-39B9-2E82-AE0E-B3D4D6A897A8}"/>
              </a:ext>
            </a:extLst>
          </p:cNvPr>
          <p:cNvSpPr txBox="1"/>
          <p:nvPr userDrawn="1"/>
        </p:nvSpPr>
        <p:spPr>
          <a:xfrm>
            <a:off x="7837468" y="5037857"/>
            <a:ext cx="2695304" cy="307777"/>
          </a:xfrm>
          <a:prstGeom prst="rect">
            <a:avLst/>
          </a:prstGeom>
        </p:spPr>
        <p:txBody>
          <a:bodyPr vert="horz" wrap="square" lIns="91440" tIns="45720" rIns="91440" bIns="45720" rtlCol="0">
            <a:normAutofit/>
          </a:bodyPr>
          <a:lstStyle/>
          <a:p>
            <a:pPr algn="l"/>
            <a:r>
              <a:rPr lang="en-US" sz="1400" b="1" u="none">
                <a:solidFill>
                  <a:srgbClr val="0F4881"/>
                </a:solidFill>
                <a:effectLst/>
                <a:latin typeface="Helvetica" panose="020B0604020202020204" pitchFamily="34" charset="0"/>
                <a:ea typeface="Calibri" panose="020F0502020204030204" pitchFamily="34" charset="0"/>
                <a:hlinkClick r:id="rId11">
                  <a:extLst>
                    <a:ext uri="{A12FA001-AC4F-418D-AE19-62706E023703}">
                      <ahyp:hlinkClr xmlns:ahyp="http://schemas.microsoft.com/office/drawing/2018/hyperlinkcolor" val="tx"/>
                    </a:ext>
                  </a:extLst>
                </a:hlinkClick>
              </a:rPr>
              <a:t>contact@energate-project.eu</a:t>
            </a:r>
            <a:endParaRPr lang="en-US" sz="1400" b="1" u="none">
              <a:solidFill>
                <a:srgbClr val="0F4881"/>
              </a:solidFill>
            </a:endParaRPr>
          </a:p>
        </p:txBody>
      </p:sp>
      <p:sp>
        <p:nvSpPr>
          <p:cNvPr id="18" name="TextBox 17">
            <a:extLst>
              <a:ext uri="{FF2B5EF4-FFF2-40B4-BE49-F238E27FC236}">
                <a16:creationId xmlns:a16="http://schemas.microsoft.com/office/drawing/2014/main" id="{EFB13369-C332-A5F9-2660-550C4322F065}"/>
              </a:ext>
            </a:extLst>
          </p:cNvPr>
          <p:cNvSpPr txBox="1"/>
          <p:nvPr userDrawn="1"/>
        </p:nvSpPr>
        <p:spPr>
          <a:xfrm>
            <a:off x="6209211" y="3962772"/>
            <a:ext cx="914400" cy="914400"/>
          </a:xfrm>
          <a:prstGeom prst="rect">
            <a:avLst/>
          </a:prstGeom>
        </p:spPr>
        <p:txBody>
          <a:bodyPr vert="horz" wrap="none" lIns="91440" tIns="45720" rIns="91440" bIns="45720" rtlCol="0">
            <a:normAutofit/>
          </a:bodyPr>
          <a:lstStyle/>
          <a:p>
            <a:pPr algn="l"/>
            <a:endParaRPr lang="en-US"/>
          </a:p>
        </p:txBody>
      </p:sp>
      <p:sp>
        <p:nvSpPr>
          <p:cNvPr id="11" name="Text Placeholder 2">
            <a:extLst>
              <a:ext uri="{FF2B5EF4-FFF2-40B4-BE49-F238E27FC236}">
                <a16:creationId xmlns:a16="http://schemas.microsoft.com/office/drawing/2014/main" id="{2345BC61-FCAB-DAA2-F6C0-C671F00FA2FA}"/>
              </a:ext>
            </a:extLst>
          </p:cNvPr>
          <p:cNvSpPr txBox="1">
            <a:spLocks/>
          </p:cNvSpPr>
          <p:nvPr userDrawn="1"/>
        </p:nvSpPr>
        <p:spPr>
          <a:xfrm>
            <a:off x="4290195" y="1997794"/>
            <a:ext cx="3280615" cy="1333606"/>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1600" kern="1200" spc="50" baseline="0">
                <a:solidFill>
                  <a:schemeClr val="bg1"/>
                </a:solidFill>
                <a:latin typeface="Helvetica" panose="020B0604020202020204" pitchFamily="34" charset="0"/>
                <a:ea typeface="+mn-ea"/>
                <a:cs typeface="Helvetica"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800"/>
              <a:t>THANK YOU</a:t>
            </a:r>
          </a:p>
        </p:txBody>
      </p:sp>
      <p:pic>
        <p:nvPicPr>
          <p:cNvPr id="14" name="Picture 6">
            <a:extLst>
              <a:ext uri="{FF2B5EF4-FFF2-40B4-BE49-F238E27FC236}">
                <a16:creationId xmlns:a16="http://schemas.microsoft.com/office/drawing/2014/main" id="{CDF73C57-FB30-C16B-21C4-03FEC6FF9DB2}"/>
              </a:ext>
            </a:extLst>
          </p:cNvPr>
          <p:cNvPicPr>
            <a:picLocks noChangeAspect="1"/>
          </p:cNvPicPr>
          <p:nvPr userDrawn="1"/>
        </p:nvPicPr>
        <p:blipFill rotWithShape="1">
          <a:blip r:embed="rId12"/>
          <a:srcRect l="28541" t="35933" r="27446" b="36871"/>
          <a:stretch/>
        </p:blipFill>
        <p:spPr>
          <a:xfrm>
            <a:off x="9172905" y="-62595"/>
            <a:ext cx="3019095" cy="1319354"/>
          </a:xfrm>
          <a:prstGeom prst="rect">
            <a:avLst/>
          </a:prstGeom>
        </p:spPr>
      </p:pic>
      <p:pic>
        <p:nvPicPr>
          <p:cNvPr id="35" name="Εικόνα 34" descr="Εικόνα που περιέχει λογότυπο, σύμβολο, γραφικά, γραμματοσειρά&#10;&#10;Περιγραφή που δημιουργήθηκε αυτόματα">
            <a:extLst>
              <a:ext uri="{FF2B5EF4-FFF2-40B4-BE49-F238E27FC236}">
                <a16:creationId xmlns:a16="http://schemas.microsoft.com/office/drawing/2014/main" id="{9C483E28-3DFA-BEDD-909B-E2CBFB0B6982}"/>
              </a:ext>
            </a:extLst>
          </p:cNvPr>
          <p:cNvPicPr>
            <a:picLocks noChangeAspect="1"/>
          </p:cNvPicPr>
          <p:nvPr userDrawn="1"/>
        </p:nvPicPr>
        <p:blipFill>
          <a:blip r:embed="rId13">
            <a:extLst>
              <a:ext uri="{BEBA8EAE-BF5A-486C-A8C5-ECC9F3942E4B}">
                <a14:imgProps xmlns:a14="http://schemas.microsoft.com/office/drawing/2010/main">
                  <a14:imgLayer r:embed="rId14">
                    <a14:imgEffect>
                      <a14:backgroundRemoval t="10000" b="90000" l="10000" r="90000"/>
                    </a14:imgEffect>
                    <a14:imgEffect>
                      <a14:sharpenSoften amount="50000"/>
                    </a14:imgEffect>
                    <a14:imgEffect>
                      <a14:brightnessContrast contrast="35000"/>
                    </a14:imgEffect>
                  </a14:imgLayer>
                </a14:imgProps>
              </a:ext>
            </a:extLst>
          </a:blip>
          <a:stretch>
            <a:fillRect/>
          </a:stretch>
        </p:blipFill>
        <p:spPr>
          <a:xfrm>
            <a:off x="10626140" y="4070066"/>
            <a:ext cx="1232485" cy="1232485"/>
          </a:xfrm>
          <a:prstGeom prst="rect">
            <a:avLst/>
          </a:prstGeom>
        </p:spPr>
      </p:pic>
      <p:sp>
        <p:nvSpPr>
          <p:cNvPr id="36" name="TextBox 35">
            <a:extLst>
              <a:ext uri="{FF2B5EF4-FFF2-40B4-BE49-F238E27FC236}">
                <a16:creationId xmlns:a16="http://schemas.microsoft.com/office/drawing/2014/main" id="{ACA39FE0-2505-E1F9-A9A4-A06D72F4104D}"/>
              </a:ext>
            </a:extLst>
          </p:cNvPr>
          <p:cNvSpPr txBox="1"/>
          <p:nvPr userDrawn="1"/>
        </p:nvSpPr>
        <p:spPr>
          <a:xfrm>
            <a:off x="10360403" y="5050969"/>
            <a:ext cx="1925033" cy="307777"/>
          </a:xfrm>
          <a:prstGeom prst="rect">
            <a:avLst/>
          </a:prstGeom>
        </p:spPr>
        <p:txBody>
          <a:bodyPr vert="horz" wrap="square" lIns="91440" tIns="45720" rIns="91440" bIns="45720" rtlCol="0">
            <a:normAutofit/>
          </a:bodyPr>
          <a:lstStyle/>
          <a:p>
            <a:pPr algn="l"/>
            <a:r>
              <a:rPr lang="en-US" sz="1400" b="1" u="none">
                <a:solidFill>
                  <a:srgbClr val="0F4881"/>
                </a:solidFill>
                <a:effectLst/>
                <a:latin typeface="Helvetica" panose="020B0604020202020204" pitchFamily="34" charset="0"/>
                <a:ea typeface="Calibri" panose="020F0502020204030204" pitchFamily="34" charset="0"/>
                <a:hlinkClick r:id="rId15">
                  <a:extLst>
                    <a:ext uri="{A12FA001-AC4F-418D-AE19-62706E023703}">
                      <ahyp:hlinkClr xmlns:ahyp="http://schemas.microsoft.com/office/drawing/2018/hyperlinkcolor" val="tx"/>
                    </a:ext>
                  </a:extLst>
                </a:hlinkClick>
              </a:rPr>
              <a:t>ENERGATE Project</a:t>
            </a:r>
            <a:endParaRPr lang="en-US" sz="1400" b="1" u="none">
              <a:solidFill>
                <a:srgbClr val="0F4881"/>
              </a:solidFill>
            </a:endParaRPr>
          </a:p>
        </p:txBody>
      </p:sp>
    </p:spTree>
    <p:extLst>
      <p:ext uri="{BB962C8B-B14F-4D97-AF65-F5344CB8AC3E}">
        <p14:creationId xmlns:p14="http://schemas.microsoft.com/office/powerpoint/2010/main" val="1356223540"/>
      </p:ext>
    </p:extLst>
  </p:cSld>
  <p:clrMap bg1="lt1" tx1="dk1" bg2="lt2" tx2="dk2" accent1="accent1" accent2="accent2" accent3="accent3" accent4="accent4" accent5="accent5" accent6="accent6" hlink="hlink" folHlink="folHlink"/>
  <p:sldLayoutIdLst>
    <p:sldLayoutId id="2147483727" r:id="rId1"/>
  </p:sldLayoutIdLst>
  <p:hf sldNum="0" hdr="0" dt="0"/>
  <p:txStyles>
    <p:title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Layout" Target="../diagrams/layout2.xml"/><Relationship Id="rId3" Type="http://schemas.openxmlformats.org/officeDocument/2006/relationships/image" Target="../media/image17.png"/><Relationship Id="rId7" Type="http://schemas.openxmlformats.org/officeDocument/2006/relationships/diagramQuickStyle" Target="../diagrams/quickStyle1.xml"/><Relationship Id="rId12" Type="http://schemas.openxmlformats.org/officeDocument/2006/relationships/diagramData" Target="../diagrams/data2.xml"/><Relationship Id="rId2" Type="http://schemas.openxmlformats.org/officeDocument/2006/relationships/notesSlide" Target="../notesSlides/notesSlide1.xml"/><Relationship Id="rId16" Type="http://schemas.microsoft.com/office/2007/relationships/diagramDrawing" Target="../diagrams/drawing2.xml"/><Relationship Id="rId1" Type="http://schemas.openxmlformats.org/officeDocument/2006/relationships/slideLayout" Target="../slideLayouts/slideLayout3.xml"/><Relationship Id="rId6" Type="http://schemas.openxmlformats.org/officeDocument/2006/relationships/diagramLayout" Target="../diagrams/layout1.xml"/><Relationship Id="rId11" Type="http://schemas.openxmlformats.org/officeDocument/2006/relationships/image" Target="../media/image22.svg"/><Relationship Id="rId5" Type="http://schemas.openxmlformats.org/officeDocument/2006/relationships/diagramData" Target="../diagrams/data1.xml"/><Relationship Id="rId15" Type="http://schemas.openxmlformats.org/officeDocument/2006/relationships/diagramColors" Target="../diagrams/colors2.xml"/><Relationship Id="rId10" Type="http://schemas.openxmlformats.org/officeDocument/2006/relationships/image" Target="../media/image21.png"/><Relationship Id="rId4" Type="http://schemas.microsoft.com/office/2007/relationships/hdphoto" Target="../media/hdphoto3.wdp"/><Relationship Id="rId9" Type="http://schemas.microsoft.com/office/2007/relationships/diagramDrawing" Target="../diagrams/drawing1.xml"/><Relationship Id="rId14"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microsoft.com/office/2007/relationships/hdphoto" Target="../media/hdphoto4.wdp"/><Relationship Id="rId9" Type="http://schemas.openxmlformats.org/officeDocument/2006/relationships/image" Target="../media/image28.png"/></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 Id="rId9" Type="http://schemas.openxmlformats.org/officeDocument/2006/relationships/image" Target="../media/image38.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hyperlink" Target="https://energate-project.eu/sites/default/files/pdf/ENERGATE%20use%20cases_INFOGRAPHIC.pdf" TargetMode="External"/><Relationship Id="rId3" Type="http://schemas.openxmlformats.org/officeDocument/2006/relationships/hyperlink" Target="https://energate-project.eu/sites/default/files/pdf/ENERGATE%20-%20D4.1%20-%20Where%20does%20your%20building%20fit.pdf" TargetMode="External"/><Relationship Id="rId7" Type="http://schemas.openxmlformats.org/officeDocument/2006/relationships/hyperlink" Target="https://www.youtube.com/watch?v=W_bQ7dYCnF8" TargetMode="External"/><Relationship Id="rId12" Type="http://schemas.openxmlformats.org/officeDocument/2006/relationships/image" Target="../media/image61.pn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7.jpeg"/><Relationship Id="rId11" Type="http://schemas.openxmlformats.org/officeDocument/2006/relationships/hyperlink" Target="https://www.youtube.com/watch?v=k7hF7edvzOo&amp;t=26s" TargetMode="External"/><Relationship Id="rId5" Type="http://schemas.openxmlformats.org/officeDocument/2006/relationships/hyperlink" Target="https://energate-project.eu/communication-material" TargetMode="External"/><Relationship Id="rId10" Type="http://schemas.openxmlformats.org/officeDocument/2006/relationships/image" Target="../media/image60.png"/><Relationship Id="rId4" Type="http://schemas.openxmlformats.org/officeDocument/2006/relationships/image" Target="../media/image56.png"/><Relationship Id="rId9" Type="http://schemas.openxmlformats.org/officeDocument/2006/relationships/image" Target="../media/image59.png"/></Relationships>
</file>

<file path=ppt/slides/_rels/slide10.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8.png"/><Relationship Id="rId3" Type="http://schemas.openxmlformats.org/officeDocument/2006/relationships/image" Target="../media/image62.png"/><Relationship Id="rId7" Type="http://schemas.openxmlformats.org/officeDocument/2006/relationships/hyperlink" Target="https://energate-project.eu/sites/default/files/pdf/v3%20-%20ENERGATE%20workshop%20in%20Turin_%20Final.pdf" TargetMode="External"/><Relationship Id="rId12" Type="http://schemas.openxmlformats.org/officeDocument/2006/relationships/hyperlink" Target="https://energate-project.eu/sites/default/files/pdf/ENERGATE%20Factsheet%20-%20Financing%20solutions%20for%20municipalities%20through%20the%20ENERGATE%20platform.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hyperlink" Target="https://energate-project.eu/sites/default/files/pdf/ENERGATE-%20Athens%20workshop%20factsheet-finalised.pdf" TargetMode="External"/><Relationship Id="rId15" Type="http://schemas.openxmlformats.org/officeDocument/2006/relationships/hyperlink" Target="https://energate-project.eu/sites/default/files/pdf/Verde.tec%20takeaways_V4.pdf" TargetMode="External"/><Relationship Id="rId10" Type="http://schemas.openxmlformats.org/officeDocument/2006/relationships/hyperlink" Target="https://energate-project.eu/sites/default/files/pdf/ENERGATE%20Madrid%20workshop%20takeaways_FACT%20SHEET%201.pdf" TargetMode="External"/><Relationship Id="rId4" Type="http://schemas.openxmlformats.org/officeDocument/2006/relationships/image" Target="../media/image63.png"/><Relationship Id="rId9" Type="http://schemas.openxmlformats.org/officeDocument/2006/relationships/image" Target="../media/image66.png"/><Relationship Id="rId14" Type="http://schemas.openxmlformats.org/officeDocument/2006/relationships/hyperlink" Target="https://energate-project.eu/sites/default/files/pdf/Insights%20from%20the%20ENERGATE%20Workshop%20in%20Riga%20Energy%20Efficiency%20Financing%20in%20Public%20Buildings.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F96046B-5295-854C-9352-D3CF793B3C29}"/>
              </a:ext>
            </a:extLst>
          </p:cNvPr>
          <p:cNvSpPr>
            <a:spLocks noGrp="1"/>
          </p:cNvSpPr>
          <p:nvPr>
            <p:ph type="ctrTitle"/>
          </p:nvPr>
        </p:nvSpPr>
        <p:spPr>
          <a:xfrm>
            <a:off x="3460955" y="4991910"/>
            <a:ext cx="8486027" cy="551049"/>
          </a:xfrm>
        </p:spPr>
        <p:txBody>
          <a:bodyPr/>
          <a:lstStyle/>
          <a:p>
            <a:pPr algn="r"/>
            <a:r>
              <a:rPr lang="en-US" dirty="0">
                <a:solidFill>
                  <a:schemeClr val="accent5">
                    <a:lumMod val="50000"/>
                  </a:schemeClr>
                </a:solidFill>
              </a:rPr>
              <a:t> ENERGATE Project Overview</a:t>
            </a:r>
            <a:br>
              <a:rPr lang="el-GR" dirty="0">
                <a:solidFill>
                  <a:schemeClr val="accent5">
                    <a:lumMod val="50000"/>
                  </a:schemeClr>
                </a:solidFill>
              </a:rPr>
            </a:br>
            <a:br>
              <a:rPr lang="en-US" dirty="0">
                <a:solidFill>
                  <a:schemeClr val="accent5">
                    <a:lumMod val="50000"/>
                  </a:schemeClr>
                </a:solidFill>
              </a:rPr>
            </a:br>
            <a:r>
              <a:rPr lang="en-US" sz="2400" dirty="0">
                <a:solidFill>
                  <a:schemeClr val="accent5">
                    <a:lumMod val="50000"/>
                  </a:schemeClr>
                </a:solidFill>
              </a:rPr>
              <a:t>16</a:t>
            </a:r>
            <a:r>
              <a:rPr lang="en-US" sz="2400" baseline="30000" dirty="0">
                <a:solidFill>
                  <a:schemeClr val="accent5">
                    <a:lumMod val="50000"/>
                  </a:schemeClr>
                </a:solidFill>
              </a:rPr>
              <a:t>th</a:t>
            </a:r>
            <a:r>
              <a:rPr lang="en-US" sz="2400" dirty="0">
                <a:solidFill>
                  <a:schemeClr val="accent5">
                    <a:lumMod val="50000"/>
                  </a:schemeClr>
                </a:solidFill>
              </a:rPr>
              <a:t> International Conference on Information,</a:t>
            </a:r>
            <a:br>
              <a:rPr lang="en-US" sz="2400" dirty="0">
                <a:solidFill>
                  <a:schemeClr val="accent5">
                    <a:lumMod val="50000"/>
                  </a:schemeClr>
                </a:solidFill>
              </a:rPr>
            </a:br>
            <a:r>
              <a:rPr lang="en-US" sz="2400" dirty="0">
                <a:solidFill>
                  <a:schemeClr val="accent5">
                    <a:lumMod val="50000"/>
                  </a:schemeClr>
                </a:solidFill>
              </a:rPr>
              <a:t>Intelligence, Systems and Applications</a:t>
            </a:r>
            <a:br>
              <a:rPr lang="en-US" sz="2400" dirty="0">
                <a:solidFill>
                  <a:schemeClr val="accent5">
                    <a:lumMod val="50000"/>
                  </a:schemeClr>
                </a:solidFill>
              </a:rPr>
            </a:br>
            <a:br>
              <a:rPr lang="en-US" sz="2400" dirty="0">
                <a:solidFill>
                  <a:schemeClr val="accent5">
                    <a:lumMod val="50000"/>
                  </a:schemeClr>
                </a:solidFill>
              </a:rPr>
            </a:br>
            <a:r>
              <a:rPr lang="en-US" sz="2400" dirty="0">
                <a:solidFill>
                  <a:schemeClr val="accent5">
                    <a:lumMod val="50000"/>
                  </a:schemeClr>
                </a:solidFill>
              </a:rPr>
              <a:t>5</a:t>
            </a:r>
            <a:r>
              <a:rPr lang="en-US" sz="2400" baseline="30000" dirty="0">
                <a:solidFill>
                  <a:schemeClr val="accent5">
                    <a:lumMod val="50000"/>
                  </a:schemeClr>
                </a:solidFill>
              </a:rPr>
              <a:t>th</a:t>
            </a:r>
            <a:r>
              <a:rPr lang="el-GR" sz="2400" dirty="0">
                <a:solidFill>
                  <a:schemeClr val="accent5">
                    <a:lumMod val="50000"/>
                  </a:schemeClr>
                </a:solidFill>
              </a:rPr>
              <a:t> </a:t>
            </a:r>
            <a:r>
              <a:rPr lang="en-US" sz="2400" dirty="0">
                <a:solidFill>
                  <a:schemeClr val="accent5">
                    <a:lumMod val="50000"/>
                  </a:schemeClr>
                </a:solidFill>
              </a:rPr>
              <a:t>International Workshop on AI &amp; Data Analytics in the Energy Sector</a:t>
            </a:r>
            <a:br>
              <a:rPr lang="en-US" sz="2400" dirty="0">
                <a:solidFill>
                  <a:schemeClr val="accent5">
                    <a:lumMod val="50000"/>
                  </a:schemeClr>
                </a:solidFill>
              </a:rPr>
            </a:br>
            <a:r>
              <a:rPr lang="en-US" sz="2000" i="1" dirty="0">
                <a:solidFill>
                  <a:schemeClr val="accent5">
                    <a:lumMod val="50000"/>
                  </a:schemeClr>
                </a:solidFill>
              </a:rPr>
              <a:t>#SmartEnergyCluster Summit</a:t>
            </a:r>
            <a:endParaRPr lang="en-US" i="1" dirty="0">
              <a:solidFill>
                <a:schemeClr val="accent5">
                  <a:lumMod val="50000"/>
                </a:schemeClr>
              </a:solidFill>
            </a:endParaRPr>
          </a:p>
        </p:txBody>
      </p:sp>
      <p:sp>
        <p:nvSpPr>
          <p:cNvPr id="4" name="Text Placeholder 3">
            <a:extLst>
              <a:ext uri="{FF2B5EF4-FFF2-40B4-BE49-F238E27FC236}">
                <a16:creationId xmlns:a16="http://schemas.microsoft.com/office/drawing/2014/main" id="{D8EF2667-4F67-5FBF-9704-D1C58292D2C1}"/>
              </a:ext>
            </a:extLst>
          </p:cNvPr>
          <p:cNvSpPr>
            <a:spLocks noGrp="1"/>
          </p:cNvSpPr>
          <p:nvPr>
            <p:ph type="body" sz="quarter" idx="10"/>
          </p:nvPr>
        </p:nvSpPr>
        <p:spPr>
          <a:xfrm>
            <a:off x="7244910" y="5680391"/>
            <a:ext cx="4603750" cy="395288"/>
          </a:xfrm>
        </p:spPr>
        <p:txBody>
          <a:bodyPr/>
          <a:lstStyle/>
          <a:p>
            <a:pPr algn="r"/>
            <a:r>
              <a:rPr lang="en-US" b="1" i="1" dirty="0"/>
              <a:t>Presenter: Eleni Stigka, </a:t>
            </a:r>
            <a:r>
              <a:rPr lang="en-US" b="1" i="1" dirty="0" err="1"/>
              <a:t>Greenesco</a:t>
            </a:r>
            <a:r>
              <a:rPr lang="en-US" b="1" i="1" dirty="0"/>
              <a:t>  </a:t>
            </a:r>
          </a:p>
          <a:p>
            <a:pPr algn="r"/>
            <a:endParaRPr lang="en-US" b="1" i="1" dirty="0"/>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5234C-00D2-CD31-CE6E-43CBAB6DE500}"/>
            </a:ext>
          </a:extLst>
        </p:cNvPr>
        <p:cNvGrpSpPr/>
        <p:nvPr/>
      </p:nvGrpSpPr>
      <p:grpSpPr>
        <a:xfrm>
          <a:off x="0" y="0"/>
          <a:ext cx="0" cy="0"/>
          <a:chOff x="0" y="0"/>
          <a:chExt cx="0" cy="0"/>
        </a:xfrm>
      </p:grpSpPr>
      <p:pic>
        <p:nvPicPr>
          <p:cNvPr id="2" name="Picture 2" descr="Free icon &quot;Architecture building city house building icon&quot;">
            <a:extLst>
              <a:ext uri="{FF2B5EF4-FFF2-40B4-BE49-F238E27FC236}">
                <a16:creationId xmlns:a16="http://schemas.microsoft.com/office/drawing/2014/main" id="{26C2060A-E91E-E3B5-407E-379B25217870}"/>
              </a:ext>
            </a:extLst>
          </p:cNvPr>
          <p:cNvPicPr>
            <a:picLocks noChangeAspect="1" noChangeArrowheads="1"/>
          </p:cNvPicPr>
          <p:nvPr/>
        </p:nvPicPr>
        <p:blipFill>
          <a:blip r:embed="rId3">
            <a:clrChange>
              <a:clrFrom>
                <a:srgbClr val="F7F7F0"/>
              </a:clrFrom>
              <a:clrTo>
                <a:srgbClr val="F7F7F0">
                  <a:alpha val="0"/>
                </a:srgbClr>
              </a:clrTo>
            </a:clrChange>
            <a:duotone>
              <a:schemeClr val="accent5">
                <a:shade val="45000"/>
                <a:satMod val="135000"/>
              </a:schemeClr>
              <a:prstClr val="white"/>
            </a:duotone>
            <a:extLst>
              <a:ext uri="{BEBA8EAE-BF5A-486C-A8C5-ECC9F3942E4B}">
                <a14:imgProps xmlns:a14="http://schemas.microsoft.com/office/drawing/2010/main">
                  <a14:imgLayer r:embed="rId4">
                    <a14:imgEffect>
                      <a14:colorTemperature colorTemp="88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90502" y="3317120"/>
            <a:ext cx="1261601" cy="126160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4" name="Διάγραμμα 3">
            <a:extLst>
              <a:ext uri="{FF2B5EF4-FFF2-40B4-BE49-F238E27FC236}">
                <a16:creationId xmlns:a16="http://schemas.microsoft.com/office/drawing/2014/main" id="{50BB00F4-B879-062A-DEA4-96581F07F3D4}"/>
              </a:ext>
            </a:extLst>
          </p:cNvPr>
          <p:cNvGraphicFramePr/>
          <p:nvPr>
            <p:extLst>
              <p:ext uri="{D42A27DB-BD31-4B8C-83A1-F6EECF244321}">
                <p14:modId xmlns:p14="http://schemas.microsoft.com/office/powerpoint/2010/main" val="807647625"/>
              </p:ext>
            </p:extLst>
          </p:nvPr>
        </p:nvGraphicFramePr>
        <p:xfrm>
          <a:off x="1697121" y="1639957"/>
          <a:ext cx="4398879" cy="502682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Γραφικό 5" descr="Δάνειο με συμπαγές γέμισμα">
            <a:extLst>
              <a:ext uri="{FF2B5EF4-FFF2-40B4-BE49-F238E27FC236}">
                <a16:creationId xmlns:a16="http://schemas.microsoft.com/office/drawing/2014/main" id="{1B3A7C38-B690-0D83-8ED7-2CFB71B34D0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918826" y="3305547"/>
            <a:ext cx="1273174" cy="1273174"/>
          </a:xfrm>
          <a:prstGeom prst="rect">
            <a:avLst/>
          </a:prstGeom>
        </p:spPr>
      </p:pic>
      <p:graphicFrame>
        <p:nvGraphicFramePr>
          <p:cNvPr id="7" name="Διάγραμμα 6">
            <a:extLst>
              <a:ext uri="{FF2B5EF4-FFF2-40B4-BE49-F238E27FC236}">
                <a16:creationId xmlns:a16="http://schemas.microsoft.com/office/drawing/2014/main" id="{F1F1F0B6-F854-56F1-3F6F-C57178673E54}"/>
              </a:ext>
            </a:extLst>
          </p:cNvPr>
          <p:cNvGraphicFramePr/>
          <p:nvPr>
            <p:extLst>
              <p:ext uri="{D42A27DB-BD31-4B8C-83A1-F6EECF244321}">
                <p14:modId xmlns:p14="http://schemas.microsoft.com/office/powerpoint/2010/main" val="2201854237"/>
              </p:ext>
            </p:extLst>
          </p:nvPr>
        </p:nvGraphicFramePr>
        <p:xfrm>
          <a:off x="6341018" y="1639956"/>
          <a:ext cx="4399200" cy="502682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9" name="TextBox 8">
            <a:extLst>
              <a:ext uri="{FF2B5EF4-FFF2-40B4-BE49-F238E27FC236}">
                <a16:creationId xmlns:a16="http://schemas.microsoft.com/office/drawing/2014/main" id="{B5C02BFD-BFE6-36FE-D02E-2CF857AFCF19}"/>
              </a:ext>
            </a:extLst>
          </p:cNvPr>
          <p:cNvSpPr txBox="1"/>
          <p:nvPr/>
        </p:nvSpPr>
        <p:spPr>
          <a:xfrm>
            <a:off x="7352472" y="1145864"/>
            <a:ext cx="1680996" cy="369332"/>
          </a:xfrm>
          <a:prstGeom prst="rect">
            <a:avLst/>
          </a:prstGeom>
          <a:noFill/>
        </p:spPr>
        <p:txBody>
          <a:bodyPr wrap="square">
            <a:spAutoFit/>
          </a:bodyPr>
          <a:lstStyle/>
          <a:p>
            <a:r>
              <a:rPr lang="en-US" sz="1800">
                <a:solidFill>
                  <a:srgbClr val="115D9B"/>
                </a:solidFill>
                <a:latin typeface="Helvetica" panose="020B0604020202020204" pitchFamily="34" charset="0"/>
                <a:cs typeface="Helvetica" panose="020B0604020202020204" pitchFamily="34" charset="0"/>
              </a:rPr>
              <a:t>Financial side </a:t>
            </a:r>
            <a:endParaRPr lang="el-GR"/>
          </a:p>
        </p:txBody>
      </p:sp>
      <p:sp>
        <p:nvSpPr>
          <p:cNvPr id="11" name="TextBox 10">
            <a:extLst>
              <a:ext uri="{FF2B5EF4-FFF2-40B4-BE49-F238E27FC236}">
                <a16:creationId xmlns:a16="http://schemas.microsoft.com/office/drawing/2014/main" id="{6CA6A29F-AF26-82F1-2D5C-8DC6C36F65A4}"/>
              </a:ext>
            </a:extLst>
          </p:cNvPr>
          <p:cNvSpPr txBox="1"/>
          <p:nvPr/>
        </p:nvSpPr>
        <p:spPr>
          <a:xfrm>
            <a:off x="2977333" y="1149831"/>
            <a:ext cx="1675054" cy="369332"/>
          </a:xfrm>
          <a:prstGeom prst="rect">
            <a:avLst/>
          </a:prstGeom>
          <a:noFill/>
        </p:spPr>
        <p:txBody>
          <a:bodyPr wrap="square">
            <a:spAutoFit/>
          </a:bodyPr>
          <a:lstStyle/>
          <a:p>
            <a:r>
              <a:rPr lang="en-US" sz="1800">
                <a:solidFill>
                  <a:srgbClr val="115D9B"/>
                </a:solidFill>
                <a:latin typeface="Helvetica" panose="020B0604020202020204" pitchFamily="34" charset="0"/>
                <a:cs typeface="Helvetica" panose="020B0604020202020204" pitchFamily="34" charset="0"/>
              </a:rPr>
              <a:t>Building side</a:t>
            </a:r>
            <a:endParaRPr lang="el-GR"/>
          </a:p>
        </p:txBody>
      </p:sp>
      <p:sp>
        <p:nvSpPr>
          <p:cNvPr id="13" name="TextBox 12">
            <a:extLst>
              <a:ext uri="{FF2B5EF4-FFF2-40B4-BE49-F238E27FC236}">
                <a16:creationId xmlns:a16="http://schemas.microsoft.com/office/drawing/2014/main" id="{228E0DB8-623F-C01A-6031-FDE6D8F653A9}"/>
              </a:ext>
            </a:extLst>
          </p:cNvPr>
          <p:cNvSpPr txBox="1"/>
          <p:nvPr/>
        </p:nvSpPr>
        <p:spPr>
          <a:xfrm>
            <a:off x="6025664" y="1145864"/>
            <a:ext cx="746925" cy="369332"/>
          </a:xfrm>
          <a:prstGeom prst="rect">
            <a:avLst/>
          </a:prstGeom>
          <a:noFill/>
        </p:spPr>
        <p:txBody>
          <a:bodyPr wrap="square">
            <a:spAutoFit/>
          </a:bodyPr>
          <a:lstStyle/>
          <a:p>
            <a:r>
              <a:rPr lang="en-US" sz="1800">
                <a:solidFill>
                  <a:srgbClr val="115D9B"/>
                </a:solidFill>
                <a:latin typeface="Helvetica" panose="020B0604020202020204" pitchFamily="34" charset="0"/>
                <a:cs typeface="Helvetica" panose="020B0604020202020204" pitchFamily="34" charset="0"/>
              </a:rPr>
              <a:t>VS</a:t>
            </a:r>
            <a:endParaRPr lang="el-GR"/>
          </a:p>
        </p:txBody>
      </p:sp>
      <p:sp>
        <p:nvSpPr>
          <p:cNvPr id="3" name="Τίτλος 3">
            <a:extLst>
              <a:ext uri="{FF2B5EF4-FFF2-40B4-BE49-F238E27FC236}">
                <a16:creationId xmlns:a16="http://schemas.microsoft.com/office/drawing/2014/main" id="{83AC9CB5-C112-BFF3-0A43-92AA7CBAC8E3}"/>
              </a:ext>
            </a:extLst>
          </p:cNvPr>
          <p:cNvSpPr txBox="1">
            <a:spLocks/>
          </p:cNvSpPr>
          <p:nvPr/>
        </p:nvSpPr>
        <p:spPr>
          <a:xfrm>
            <a:off x="3848223" y="707753"/>
            <a:ext cx="5352927" cy="670525"/>
          </a:xfrm>
        </p:spPr>
        <p:txBody>
          <a:bodyPr/>
          <a:lst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a:lstStyle>
          <a:p>
            <a:pPr algn="ctr"/>
            <a:r>
              <a:rPr lang="en-US" sz="2800">
                <a:solidFill>
                  <a:srgbClr val="115D9B"/>
                </a:solidFill>
                <a:latin typeface="Helvetica" panose="020B0604020202020204" pitchFamily="34" charset="0"/>
                <a:cs typeface="Helvetica" panose="020B0604020202020204" pitchFamily="34" charset="0"/>
              </a:rPr>
              <a:t>The Challenge </a:t>
            </a:r>
            <a:endParaRPr lang="el-GR" sz="2800">
              <a:solidFill>
                <a:srgbClr val="115D9B"/>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97419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Τίτλος 3">
            <a:extLst>
              <a:ext uri="{FF2B5EF4-FFF2-40B4-BE49-F238E27FC236}">
                <a16:creationId xmlns:a16="http://schemas.microsoft.com/office/drawing/2014/main" id="{BEB6E097-FFBD-5CF5-065D-978A05CD2AA5}"/>
              </a:ext>
            </a:extLst>
          </p:cNvPr>
          <p:cNvSpPr>
            <a:spLocks noGrp="1"/>
          </p:cNvSpPr>
          <p:nvPr>
            <p:ph type="title" idx="4294967295"/>
          </p:nvPr>
        </p:nvSpPr>
        <p:spPr>
          <a:xfrm>
            <a:off x="3848223" y="707753"/>
            <a:ext cx="5352927" cy="670525"/>
          </a:xfrm>
        </p:spPr>
        <p:txBody>
          <a:bodyPr/>
          <a:lstStyle/>
          <a:p>
            <a:pPr algn="ctr"/>
            <a:r>
              <a:rPr lang="en-US" sz="2800">
                <a:solidFill>
                  <a:schemeClr val="accent5">
                    <a:lumMod val="75000"/>
                  </a:schemeClr>
                </a:solidFill>
                <a:latin typeface="Helvetica" panose="020B0604020202020204" pitchFamily="34" charset="0"/>
                <a:cs typeface="Helvetica" panose="020B0604020202020204" pitchFamily="34" charset="0"/>
              </a:rPr>
              <a:t>The ENERGATE Project</a:t>
            </a:r>
            <a:r>
              <a:rPr lang="el-GR" sz="2800">
                <a:solidFill>
                  <a:schemeClr val="accent5">
                    <a:lumMod val="75000"/>
                  </a:schemeClr>
                </a:solidFill>
                <a:latin typeface="Helvetica" panose="020B0604020202020204" pitchFamily="34" charset="0"/>
                <a:cs typeface="Helvetica" panose="020B0604020202020204" pitchFamily="34" charset="0"/>
              </a:rPr>
              <a:t> </a:t>
            </a:r>
          </a:p>
        </p:txBody>
      </p:sp>
      <p:pic>
        <p:nvPicPr>
          <p:cNvPr id="4" name="Εικόνα 3">
            <a:extLst>
              <a:ext uri="{FF2B5EF4-FFF2-40B4-BE49-F238E27FC236}">
                <a16:creationId xmlns:a16="http://schemas.microsoft.com/office/drawing/2014/main" id="{6689FB1F-AECD-9D23-9ECF-705337450EF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2930360" y="1397909"/>
            <a:ext cx="3069657" cy="3859227"/>
          </a:xfrm>
          <a:prstGeom prst="rect">
            <a:avLst/>
          </a:prstGeom>
        </p:spPr>
      </p:pic>
      <p:sp>
        <p:nvSpPr>
          <p:cNvPr id="3" name="TextBox 2">
            <a:extLst>
              <a:ext uri="{FF2B5EF4-FFF2-40B4-BE49-F238E27FC236}">
                <a16:creationId xmlns:a16="http://schemas.microsoft.com/office/drawing/2014/main" id="{0546F0B2-6ADE-8AE1-210B-66AFAF27E878}"/>
              </a:ext>
            </a:extLst>
          </p:cNvPr>
          <p:cNvSpPr txBox="1"/>
          <p:nvPr/>
        </p:nvSpPr>
        <p:spPr>
          <a:xfrm>
            <a:off x="2930360" y="5460091"/>
            <a:ext cx="3199100" cy="479121"/>
          </a:xfrm>
          <a:prstGeom prst="rect">
            <a:avLst/>
          </a:prstGeom>
        </p:spPr>
        <p:txBody>
          <a:bodyPr vert="horz" wrap="square" lIns="91440" tIns="45720" rIns="91440" bIns="45720" rtlCol="0" anchor="t">
            <a:noAutofit/>
          </a:bodyPr>
          <a:lstStyle/>
          <a:p>
            <a:pPr algn="l"/>
            <a:r>
              <a:rPr lang="fr-FR" sz="1600" i="1" err="1">
                <a:solidFill>
                  <a:srgbClr val="115D9B"/>
                </a:solidFill>
                <a:latin typeface="Helvetica"/>
                <a:cs typeface="Helvetica"/>
              </a:rPr>
              <a:t>January</a:t>
            </a:r>
            <a:r>
              <a:rPr lang="en-US" sz="1600" i="1">
                <a:solidFill>
                  <a:srgbClr val="115D9B"/>
                </a:solidFill>
                <a:latin typeface="Helvetica"/>
                <a:cs typeface="Helvetica"/>
              </a:rPr>
              <a:t> 2023 – December 2025</a:t>
            </a:r>
            <a:endParaRPr lang="el-GR" sz="1600" i="1">
              <a:solidFill>
                <a:srgbClr val="115D9B"/>
              </a:solidFill>
              <a:latin typeface="Helvetica" panose="020B0604020202020204" pitchFamily="34" charset="0"/>
              <a:cs typeface="Helvetica" panose="020B0604020202020204" pitchFamily="34" charset="0"/>
            </a:endParaRPr>
          </a:p>
        </p:txBody>
      </p:sp>
      <p:sp>
        <p:nvSpPr>
          <p:cNvPr id="10" name="Ορθογώνιο 9">
            <a:extLst>
              <a:ext uri="{FF2B5EF4-FFF2-40B4-BE49-F238E27FC236}">
                <a16:creationId xmlns:a16="http://schemas.microsoft.com/office/drawing/2014/main" id="{7A2969DA-2277-618C-1FF0-9F8673B4F443}"/>
              </a:ext>
            </a:extLst>
          </p:cNvPr>
          <p:cNvSpPr/>
          <p:nvPr/>
        </p:nvSpPr>
        <p:spPr>
          <a:xfrm>
            <a:off x="6403432" y="2143197"/>
            <a:ext cx="5305790" cy="1176235"/>
          </a:xfrm>
          <a:prstGeom prst="rect">
            <a:avLst/>
          </a:prstGeom>
          <a:effectLst>
            <a:softEdge rad="12700"/>
          </a:effectLst>
          <a:scene3d>
            <a:camera prst="orthographicFront"/>
            <a:lightRig rig="threePt" dir="t"/>
          </a:scene3d>
          <a:sp3d>
            <a:bevelT prst="relaxedInset"/>
          </a:sp3d>
        </p:spPr>
        <p:style>
          <a:lnRef idx="1">
            <a:schemeClr val="accent5"/>
          </a:lnRef>
          <a:fillRef idx="2">
            <a:schemeClr val="accent5"/>
          </a:fillRef>
          <a:effectRef idx="1">
            <a:schemeClr val="accent5"/>
          </a:effectRef>
          <a:fontRef idx="minor">
            <a:schemeClr val="dk1"/>
          </a:fontRef>
        </p:style>
        <p:txBody>
          <a:bodyPr rtlCol="0" anchor="ctr"/>
          <a:lstStyle/>
          <a:p>
            <a:pPr algn="ctr"/>
            <a:endParaRPr lang="el-GR"/>
          </a:p>
        </p:txBody>
      </p:sp>
      <p:sp>
        <p:nvSpPr>
          <p:cNvPr id="11" name="Βέλος: Πεντάγωνο 10">
            <a:extLst>
              <a:ext uri="{FF2B5EF4-FFF2-40B4-BE49-F238E27FC236}">
                <a16:creationId xmlns:a16="http://schemas.microsoft.com/office/drawing/2014/main" id="{7223091B-22C9-A5F3-BB62-D84FD0F824FF}"/>
              </a:ext>
            </a:extLst>
          </p:cNvPr>
          <p:cNvSpPr/>
          <p:nvPr/>
        </p:nvSpPr>
        <p:spPr>
          <a:xfrm>
            <a:off x="6403431" y="1769063"/>
            <a:ext cx="3051536" cy="318052"/>
          </a:xfrm>
          <a:prstGeom prst="homePlate">
            <a:avLst/>
          </a:prstGeom>
          <a:solidFill>
            <a:schemeClr val="accent5">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Helvetica" panose="020B0604020202020204" pitchFamily="34" charset="0"/>
                <a:cs typeface="Helvetica" panose="020B0604020202020204" pitchFamily="34" charset="0"/>
              </a:rPr>
              <a:t>The ENERGATE vision</a:t>
            </a:r>
            <a:endParaRPr lang="el-GR">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CFD22D4A-FDA8-E08B-5A13-6AF20B2C0EC2}"/>
              </a:ext>
            </a:extLst>
          </p:cNvPr>
          <p:cNvSpPr txBox="1"/>
          <p:nvPr/>
        </p:nvSpPr>
        <p:spPr>
          <a:xfrm>
            <a:off x="6524686" y="2341649"/>
            <a:ext cx="5305791" cy="529765"/>
          </a:xfrm>
          <a:prstGeom prst="rect">
            <a:avLst/>
          </a:prstGeom>
        </p:spPr>
        <p:txBody>
          <a:bodyPr vert="horz" wrap="square" lIns="91440" tIns="45720" rIns="91440" bIns="45720" rtlCol="0">
            <a:noAutofit/>
          </a:bodyPr>
          <a:lstStyle/>
          <a:p>
            <a:r>
              <a:rPr lang="en-US" sz="2400" b="1">
                <a:solidFill>
                  <a:schemeClr val="bg1"/>
                </a:solidFill>
                <a:latin typeface="Helvetica" panose="020B0604020202020204" pitchFamily="34" charset="0"/>
                <a:cs typeface="Helvetica" panose="020B0604020202020204" pitchFamily="34" charset="0"/>
              </a:rPr>
              <a:t>Enable easy, predictable and risk-weighted renovation investments</a:t>
            </a:r>
            <a:endParaRPr lang="el-GR" sz="2400" b="1">
              <a:solidFill>
                <a:schemeClr val="bg1"/>
              </a:solidFill>
              <a:latin typeface="Helvetica" panose="020B0604020202020204" pitchFamily="34" charset="0"/>
              <a:cs typeface="Helvetica" panose="020B0604020202020204" pitchFamily="34" charset="0"/>
            </a:endParaRPr>
          </a:p>
        </p:txBody>
      </p:sp>
      <p:pic>
        <p:nvPicPr>
          <p:cNvPr id="13" name="Γραφικό 12" descr="Electrician αρσενικό με συμπαγές γέμισμα">
            <a:extLst>
              <a:ext uri="{FF2B5EF4-FFF2-40B4-BE49-F238E27FC236}">
                <a16:creationId xmlns:a16="http://schemas.microsoft.com/office/drawing/2014/main" id="{BA08A7F4-6668-2777-AE8B-00E98910A7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3431" y="3378948"/>
            <a:ext cx="914400" cy="914400"/>
          </a:xfrm>
          <a:prstGeom prst="rect">
            <a:avLst/>
          </a:prstGeom>
        </p:spPr>
      </p:pic>
      <p:sp>
        <p:nvSpPr>
          <p:cNvPr id="14" name="TextBox 13">
            <a:extLst>
              <a:ext uri="{FF2B5EF4-FFF2-40B4-BE49-F238E27FC236}">
                <a16:creationId xmlns:a16="http://schemas.microsoft.com/office/drawing/2014/main" id="{F8F25D0F-AEC1-C8A1-2508-6A4C4EE33D9D}"/>
              </a:ext>
            </a:extLst>
          </p:cNvPr>
          <p:cNvSpPr txBox="1"/>
          <p:nvPr/>
        </p:nvSpPr>
        <p:spPr>
          <a:xfrm>
            <a:off x="7027967" y="3612471"/>
            <a:ext cx="3774558" cy="579864"/>
          </a:xfrm>
          <a:prstGeom prst="rect">
            <a:avLst/>
          </a:prstGeom>
        </p:spPr>
        <p:txBody>
          <a:bodyPr vert="horz" wrap="square" lIns="91440" tIns="45720" rIns="91440" bIns="45720" rtlCol="0">
            <a:normAutofit/>
          </a:bodyPr>
          <a:lstStyle/>
          <a:p>
            <a:pPr algn="ctr"/>
            <a:r>
              <a:rPr lang="en-US" sz="1600" b="1">
                <a:solidFill>
                  <a:srgbClr val="0070C0"/>
                </a:solidFill>
                <a:latin typeface="Helvetica" panose="020B0604020202020204" pitchFamily="34" charset="0"/>
                <a:cs typeface="Helvetica" panose="020B0604020202020204" pitchFamily="34" charset="0"/>
              </a:rPr>
              <a:t>Project development of retrofitting actions</a:t>
            </a:r>
            <a:endParaRPr lang="el-GR" sz="1600" b="1">
              <a:solidFill>
                <a:srgbClr val="0070C0"/>
              </a:solidFill>
              <a:latin typeface="Helvetica" panose="020B0604020202020204" pitchFamily="34" charset="0"/>
              <a:cs typeface="Helvetica" panose="020B0604020202020204" pitchFamily="34" charset="0"/>
            </a:endParaRPr>
          </a:p>
        </p:txBody>
      </p:sp>
      <p:pic>
        <p:nvPicPr>
          <p:cNvPr id="15" name="Γραφικό 14" descr="Internet με συμπαγές γέμισμα">
            <a:extLst>
              <a:ext uri="{FF2B5EF4-FFF2-40B4-BE49-F238E27FC236}">
                <a16:creationId xmlns:a16="http://schemas.microsoft.com/office/drawing/2014/main" id="{00618090-8EC4-DCD5-0CBD-42E621C5B5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42334" y="5194271"/>
            <a:ext cx="914400" cy="914400"/>
          </a:xfrm>
          <a:prstGeom prst="rect">
            <a:avLst/>
          </a:prstGeom>
        </p:spPr>
      </p:pic>
      <p:sp>
        <p:nvSpPr>
          <p:cNvPr id="17" name="TextBox 16">
            <a:extLst>
              <a:ext uri="{FF2B5EF4-FFF2-40B4-BE49-F238E27FC236}">
                <a16:creationId xmlns:a16="http://schemas.microsoft.com/office/drawing/2014/main" id="{7245FC4C-40FA-3B9B-1A52-325B23EE8C85}"/>
              </a:ext>
            </a:extLst>
          </p:cNvPr>
          <p:cNvSpPr txBox="1"/>
          <p:nvPr/>
        </p:nvSpPr>
        <p:spPr>
          <a:xfrm>
            <a:off x="7256735" y="4490636"/>
            <a:ext cx="3317023" cy="579864"/>
          </a:xfrm>
          <a:prstGeom prst="rect">
            <a:avLst/>
          </a:prstGeom>
        </p:spPr>
        <p:txBody>
          <a:bodyPr vert="horz" wrap="square" lIns="91440" tIns="45720" rIns="91440" bIns="45720" rtlCol="0">
            <a:normAutofit/>
          </a:bodyPr>
          <a:lstStyle/>
          <a:p>
            <a:pPr algn="ctr"/>
            <a:r>
              <a:rPr lang="en-US" sz="1600" b="1">
                <a:solidFill>
                  <a:srgbClr val="0070C0"/>
                </a:solidFill>
                <a:latin typeface="Helvetica" panose="020B0604020202020204" pitchFamily="34" charset="0"/>
                <a:cs typeface="Helvetica" panose="020B0604020202020204" pitchFamily="34" charset="0"/>
              </a:rPr>
              <a:t>Access to sustainable finance for renovation projects</a:t>
            </a:r>
            <a:endParaRPr lang="el-GR" sz="1600" b="1">
              <a:solidFill>
                <a:srgbClr val="0070C0"/>
              </a:solidFill>
              <a:latin typeface="Helvetica" panose="020B0604020202020204" pitchFamily="34" charset="0"/>
              <a:cs typeface="Helvetica" panose="020B0604020202020204" pitchFamily="34" charset="0"/>
            </a:endParaRPr>
          </a:p>
        </p:txBody>
      </p:sp>
      <p:sp>
        <p:nvSpPr>
          <p:cNvPr id="18" name="TextBox 17">
            <a:extLst>
              <a:ext uri="{FF2B5EF4-FFF2-40B4-BE49-F238E27FC236}">
                <a16:creationId xmlns:a16="http://schemas.microsoft.com/office/drawing/2014/main" id="{4BE5B2A6-36D6-5B3B-FD34-A8947E5703C1}"/>
              </a:ext>
            </a:extLst>
          </p:cNvPr>
          <p:cNvSpPr txBox="1"/>
          <p:nvPr/>
        </p:nvSpPr>
        <p:spPr>
          <a:xfrm>
            <a:off x="7256734" y="5368802"/>
            <a:ext cx="3317024" cy="565338"/>
          </a:xfrm>
          <a:prstGeom prst="rect">
            <a:avLst/>
          </a:prstGeom>
        </p:spPr>
        <p:txBody>
          <a:bodyPr vert="horz" wrap="square" lIns="91440" tIns="45720" rIns="91440" bIns="45720" rtlCol="0">
            <a:normAutofit fontScale="92500"/>
          </a:bodyPr>
          <a:lstStyle/>
          <a:p>
            <a:pPr algn="ctr"/>
            <a:r>
              <a:rPr lang="en-US" sz="1600" b="1">
                <a:solidFill>
                  <a:srgbClr val="0070C0"/>
                </a:solidFill>
                <a:latin typeface="Helvetica" panose="020B0604020202020204" pitchFamily="34" charset="0"/>
                <a:cs typeface="Helvetica" panose="020B0604020202020204" pitchFamily="34" charset="0"/>
              </a:rPr>
              <a:t>Business matchmaking in a user-friendly ICT-enabled platform</a:t>
            </a:r>
            <a:endParaRPr lang="el-GR" sz="1600" b="1">
              <a:solidFill>
                <a:srgbClr val="0070C0"/>
              </a:solidFill>
              <a:latin typeface="Helvetica" panose="020B0604020202020204" pitchFamily="34" charset="0"/>
              <a:cs typeface="Helvetica" panose="020B0604020202020204" pitchFamily="34" charset="0"/>
            </a:endParaRPr>
          </a:p>
        </p:txBody>
      </p:sp>
      <p:pic>
        <p:nvPicPr>
          <p:cNvPr id="22" name="Γραφικό 21" descr="Δάνειο με συμπαγές γέμισμα">
            <a:extLst>
              <a:ext uri="{FF2B5EF4-FFF2-40B4-BE49-F238E27FC236}">
                <a16:creationId xmlns:a16="http://schemas.microsoft.com/office/drawing/2014/main" id="{4F963F06-935C-559D-D4D7-F534DF2ABC5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03431" y="4352864"/>
            <a:ext cx="914400" cy="914400"/>
          </a:xfrm>
          <a:prstGeom prst="rect">
            <a:avLst/>
          </a:prstGeom>
        </p:spPr>
      </p:pic>
      <p:sp>
        <p:nvSpPr>
          <p:cNvPr id="6" name="TextBox 5">
            <a:extLst>
              <a:ext uri="{FF2B5EF4-FFF2-40B4-BE49-F238E27FC236}">
                <a16:creationId xmlns:a16="http://schemas.microsoft.com/office/drawing/2014/main" id="{E03F4DEA-6212-D0A0-73FD-2C329640C689}"/>
              </a:ext>
            </a:extLst>
          </p:cNvPr>
          <p:cNvSpPr txBox="1"/>
          <p:nvPr/>
        </p:nvSpPr>
        <p:spPr>
          <a:xfrm>
            <a:off x="2930360" y="2522141"/>
            <a:ext cx="3081460" cy="369332"/>
          </a:xfrm>
          <a:prstGeom prst="rect">
            <a:avLst/>
          </a:prstGeom>
          <a:ln>
            <a:solidFill>
              <a:srgbClr val="1683C8"/>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l-GR" b="1">
                <a:solidFill>
                  <a:srgbClr val="1683C8"/>
                </a:solidFill>
              </a:rPr>
              <a:t>https://energate.epu.ntua.gr/</a:t>
            </a:r>
          </a:p>
        </p:txBody>
      </p:sp>
    </p:spTree>
    <p:extLst>
      <p:ext uri="{BB962C8B-B14F-4D97-AF65-F5344CB8AC3E}">
        <p14:creationId xmlns:p14="http://schemas.microsoft.com/office/powerpoint/2010/main" val="1346372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5" descr="A picture containing graphics, screenshot, font, graphic design&#10;&#10;Description automatically generated">
            <a:extLst>
              <a:ext uri="{FF2B5EF4-FFF2-40B4-BE49-F238E27FC236}">
                <a16:creationId xmlns:a16="http://schemas.microsoft.com/office/drawing/2014/main" id="{E0F6C781-F330-3E67-B2E6-F8ED44DA8A52}"/>
              </a:ext>
            </a:extLst>
          </p:cNvPr>
          <p:cNvPicPr>
            <a:picLocks noChangeAspect="1"/>
          </p:cNvPicPr>
          <p:nvPr/>
        </p:nvPicPr>
        <p:blipFill>
          <a:blip r:embed="rId3"/>
          <a:stretch>
            <a:fillRect/>
          </a:stretch>
        </p:blipFill>
        <p:spPr>
          <a:xfrm>
            <a:off x="10969385" y="3318090"/>
            <a:ext cx="1080000" cy="479012"/>
          </a:xfrm>
          <a:prstGeom prst="rect">
            <a:avLst/>
          </a:prstGeom>
        </p:spPr>
      </p:pic>
      <p:sp>
        <p:nvSpPr>
          <p:cNvPr id="5" name="TextBox 4">
            <a:extLst>
              <a:ext uri="{FF2B5EF4-FFF2-40B4-BE49-F238E27FC236}">
                <a16:creationId xmlns:a16="http://schemas.microsoft.com/office/drawing/2014/main" id="{919D245B-F154-D7A6-7A40-28BACFFE62F2}"/>
              </a:ext>
            </a:extLst>
          </p:cNvPr>
          <p:cNvSpPr txBox="1"/>
          <p:nvPr/>
        </p:nvSpPr>
        <p:spPr>
          <a:xfrm>
            <a:off x="10669724" y="2621197"/>
            <a:ext cx="1679322" cy="584775"/>
          </a:xfrm>
          <a:prstGeom prst="rect">
            <a:avLst/>
          </a:prstGeom>
          <a:noFill/>
        </p:spPr>
        <p:txBody>
          <a:bodyPr wrap="square">
            <a:spAutoFit/>
          </a:bodyPr>
          <a:lstStyle/>
          <a:p>
            <a:pPr algn="ctr"/>
            <a:r>
              <a:rPr lang="en-US" sz="1600">
                <a:solidFill>
                  <a:schemeClr val="accent5">
                    <a:lumMod val="75000"/>
                  </a:schemeClr>
                </a:solidFill>
                <a:latin typeface="Helvetica" panose="020B0604020202020204" pitchFamily="34" charset="0"/>
                <a:cs typeface="Helvetica" panose="020B0604020202020204" pitchFamily="34" charset="0"/>
              </a:rPr>
              <a:t>Project Coordinator</a:t>
            </a:r>
            <a:endParaRPr lang="en-GB" sz="1600">
              <a:solidFill>
                <a:schemeClr val="accent5">
                  <a:lumMod val="75000"/>
                </a:schemeClr>
              </a:solidFill>
            </a:endParaRPr>
          </a:p>
        </p:txBody>
      </p:sp>
      <p:sp>
        <p:nvSpPr>
          <p:cNvPr id="10" name="Τίτλος 3">
            <a:extLst>
              <a:ext uri="{FF2B5EF4-FFF2-40B4-BE49-F238E27FC236}">
                <a16:creationId xmlns:a16="http://schemas.microsoft.com/office/drawing/2014/main" id="{A112DEB3-BDD0-23F4-B8FB-11A89B0ED799}"/>
              </a:ext>
            </a:extLst>
          </p:cNvPr>
          <p:cNvSpPr txBox="1">
            <a:spLocks/>
          </p:cNvSpPr>
          <p:nvPr/>
        </p:nvSpPr>
        <p:spPr>
          <a:xfrm>
            <a:off x="3848223" y="707753"/>
            <a:ext cx="5352927" cy="670525"/>
          </a:xfrm>
        </p:spPr>
        <p:txBody>
          <a:bodyPr/>
          <a:lst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a:lstStyle>
          <a:p>
            <a:pPr algn="ctr"/>
            <a:r>
              <a:rPr lang="en-US" sz="2800">
                <a:solidFill>
                  <a:schemeClr val="accent5">
                    <a:lumMod val="75000"/>
                  </a:schemeClr>
                </a:solidFill>
                <a:latin typeface="Helvetica" panose="020B0604020202020204" pitchFamily="34" charset="0"/>
                <a:cs typeface="Helvetica" panose="020B0604020202020204" pitchFamily="34" charset="0"/>
              </a:rPr>
              <a:t>The ENERGATE Consortium</a:t>
            </a:r>
            <a:r>
              <a:rPr lang="el-GR" sz="2800">
                <a:solidFill>
                  <a:schemeClr val="accent5">
                    <a:lumMod val="75000"/>
                  </a:schemeClr>
                </a:solidFill>
                <a:latin typeface="Helvetica" panose="020B0604020202020204" pitchFamily="34" charset="0"/>
                <a:cs typeface="Helvetica" panose="020B0604020202020204" pitchFamily="34" charset="0"/>
              </a:rPr>
              <a:t> </a:t>
            </a:r>
          </a:p>
        </p:txBody>
      </p:sp>
      <p:pic>
        <p:nvPicPr>
          <p:cNvPr id="4" name="Εικόνα 3" descr="Εικόνα που περιέχει κείμενο, διάγραμμα, χάρτης, Σχέδιο&#10;&#10;Περιγραφή που δημιουργήθηκε αυτόματα">
            <a:extLst>
              <a:ext uri="{FF2B5EF4-FFF2-40B4-BE49-F238E27FC236}">
                <a16:creationId xmlns:a16="http://schemas.microsoft.com/office/drawing/2014/main" id="{087CEB56-C4CD-1C51-8C9C-E24D5BB17C88}"/>
              </a:ext>
            </a:extLst>
          </p:cNvPr>
          <p:cNvPicPr>
            <a:picLocks noChangeAspect="1"/>
          </p:cNvPicPr>
          <p:nvPr/>
        </p:nvPicPr>
        <p:blipFill>
          <a:blip r:embed="rId4"/>
          <a:stretch>
            <a:fillRect/>
          </a:stretch>
        </p:blipFill>
        <p:spPr>
          <a:xfrm>
            <a:off x="3959360" y="1443957"/>
            <a:ext cx="6710364" cy="4706290"/>
          </a:xfrm>
          <a:prstGeom prst="rect">
            <a:avLst/>
          </a:prstGeom>
        </p:spPr>
      </p:pic>
      <p:sp>
        <p:nvSpPr>
          <p:cNvPr id="3" name="TextBox 2">
            <a:extLst>
              <a:ext uri="{FF2B5EF4-FFF2-40B4-BE49-F238E27FC236}">
                <a16:creationId xmlns:a16="http://schemas.microsoft.com/office/drawing/2014/main" id="{DB5D812A-D1E4-7BB3-99D3-E750C9F077D1}"/>
              </a:ext>
            </a:extLst>
          </p:cNvPr>
          <p:cNvSpPr txBox="1"/>
          <p:nvPr/>
        </p:nvSpPr>
        <p:spPr>
          <a:xfrm>
            <a:off x="332798" y="1214336"/>
            <a:ext cx="3741362" cy="3035541"/>
          </a:xfrm>
          <a:prstGeom prst="rect">
            <a:avLst/>
          </a:prstGeom>
        </p:spPr>
        <p:txBody>
          <a:bodyPr vert="horz" wrap="square" lIns="91440" tIns="45720" rIns="91440" bIns="45720" rtlCol="0">
            <a:noAutofit/>
          </a:bodyPr>
          <a:lstStyle/>
          <a:p>
            <a:pPr marL="285750" indent="-285750">
              <a:spcBef>
                <a:spcPts val="600"/>
              </a:spcBef>
              <a:spcAft>
                <a:spcPts val="600"/>
              </a:spcAft>
              <a:buFont typeface="Arial" panose="020B0604020202020204" pitchFamily="34" charset="0"/>
              <a:buChar char="•"/>
            </a:pPr>
            <a:r>
              <a:rPr lang="en-US" sz="1500" b="1" i="0">
                <a:solidFill>
                  <a:srgbClr val="002060"/>
                </a:solidFill>
                <a:effectLst/>
                <a:latin typeface="Helvetica" panose="020B0604020202020204" pitchFamily="34" charset="0"/>
                <a:cs typeface="Helvetica" panose="020B0604020202020204" pitchFamily="34" charset="0"/>
              </a:rPr>
              <a:t>Well-balanced in terms of company types, expertise and value chain.</a:t>
            </a:r>
          </a:p>
          <a:p>
            <a:pPr marL="285750" indent="-285750">
              <a:spcBef>
                <a:spcPts val="600"/>
              </a:spcBef>
              <a:spcAft>
                <a:spcPts val="600"/>
              </a:spcAft>
              <a:buFont typeface="Arial" panose="020B0604020202020204" pitchFamily="34" charset="0"/>
              <a:buChar char="•"/>
            </a:pPr>
            <a:r>
              <a:rPr lang="en-US" sz="1500" b="1" i="0">
                <a:solidFill>
                  <a:srgbClr val="002060"/>
                </a:solidFill>
                <a:effectLst/>
                <a:latin typeface="Helvetica" panose="020B0604020202020204" pitchFamily="34" charset="0"/>
                <a:cs typeface="Helvetica" panose="020B0604020202020204" pitchFamily="34" charset="0"/>
              </a:rPr>
              <a:t>Complementary expertise, from research and industry area:</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Research</a:t>
            </a:r>
          </a:p>
          <a:p>
            <a:pPr marL="742950" lvl="1" indent="-285750">
              <a:buFont typeface="Arial" panose="020B0604020202020204" pitchFamily="34" charset="0"/>
              <a:buChar char="•"/>
            </a:pPr>
            <a:r>
              <a:rPr lang="en-US" sz="1500" i="0">
                <a:solidFill>
                  <a:srgbClr val="002060"/>
                </a:solidFill>
                <a:effectLst/>
                <a:latin typeface="Helvetica" panose="020B0604020202020204" pitchFamily="34" charset="0"/>
                <a:cs typeface="Helvetica" panose="020B0604020202020204" pitchFamily="34" charset="0"/>
              </a:rPr>
              <a:t>Public sector</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Consultants</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ESCO</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Asset managers</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IoT, cloud-based service providers</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International organization</a:t>
            </a:r>
          </a:p>
          <a:p>
            <a:pPr marL="742950" lvl="1" indent="-285750">
              <a:buFont typeface="Arial" panose="020B0604020202020204" pitchFamily="34" charset="0"/>
              <a:buChar char="•"/>
            </a:pPr>
            <a:r>
              <a:rPr lang="en-US" sz="1500">
                <a:solidFill>
                  <a:srgbClr val="002060"/>
                </a:solidFill>
                <a:latin typeface="Helvetica" panose="020B0604020202020204" pitchFamily="34" charset="0"/>
                <a:cs typeface="Helvetica" panose="020B0604020202020204" pitchFamily="34" charset="0"/>
              </a:rPr>
              <a:t>HVDC Associations</a:t>
            </a:r>
            <a:endParaRPr lang="en-US" sz="1500" i="0">
              <a:solidFill>
                <a:srgbClr val="002060"/>
              </a:solidFill>
              <a:effectLst/>
              <a:latin typeface="Helvetica" panose="020B0604020202020204" pitchFamily="34" charset="0"/>
              <a:cs typeface="Helvetica" panose="020B0604020202020204" pitchFamily="34" charset="0"/>
            </a:endParaRPr>
          </a:p>
          <a:p>
            <a:pPr marL="285750" indent="-285750">
              <a:spcBef>
                <a:spcPts val="600"/>
              </a:spcBef>
              <a:spcAft>
                <a:spcPts val="600"/>
              </a:spcAft>
              <a:buFont typeface="Arial" panose="020B0604020202020204" pitchFamily="34" charset="0"/>
              <a:buChar char="•"/>
            </a:pPr>
            <a:r>
              <a:rPr lang="en-US" sz="1500" b="1" i="0">
                <a:solidFill>
                  <a:srgbClr val="002060"/>
                </a:solidFill>
                <a:effectLst/>
                <a:latin typeface="Helvetica" panose="020B0604020202020204" pitchFamily="34" charset="0"/>
                <a:cs typeface="Helvetica" panose="020B0604020202020204" pitchFamily="34" charset="0"/>
              </a:rPr>
              <a:t>Deliver successful exploitation of project resu</a:t>
            </a:r>
            <a:r>
              <a:rPr lang="en-US" sz="1500" b="1">
                <a:solidFill>
                  <a:srgbClr val="002060"/>
                </a:solidFill>
                <a:latin typeface="Helvetica" panose="020B0604020202020204" pitchFamily="34" charset="0"/>
                <a:cs typeface="Helvetica" panose="020B0604020202020204" pitchFamily="34" charset="0"/>
              </a:rPr>
              <a:t>lts</a:t>
            </a:r>
          </a:p>
          <a:p>
            <a:pPr marL="285750" indent="-285750">
              <a:spcBef>
                <a:spcPts val="600"/>
              </a:spcBef>
              <a:spcAft>
                <a:spcPts val="600"/>
              </a:spcAft>
              <a:buFont typeface="Arial" panose="020B0604020202020204" pitchFamily="34" charset="0"/>
              <a:buChar char="•"/>
            </a:pPr>
            <a:endParaRPr lang="en-US" sz="1500" b="1">
              <a:solidFill>
                <a:srgbClr val="00206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811725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BD0CBB-480F-5BD3-81B1-A1A2A51C340C}"/>
              </a:ext>
            </a:extLst>
          </p:cNvPr>
          <p:cNvSpPr txBox="1"/>
          <p:nvPr/>
        </p:nvSpPr>
        <p:spPr>
          <a:xfrm>
            <a:off x="3771900" y="648966"/>
            <a:ext cx="5421261" cy="485775"/>
          </a:xfrm>
          <a:prstGeom prst="rect">
            <a:avLst/>
          </a:prstGeom>
        </p:spPr>
        <p:txBody>
          <a:bodyPr vert="horz" wrap="square" lIns="91440" tIns="45720" rIns="91440" bIns="45720" rtlCol="0">
            <a:noAutofit/>
          </a:bodyPr>
          <a:lstStyle/>
          <a:p>
            <a:pPr algn="l"/>
            <a:r>
              <a:rPr lang="en-US" sz="2800">
                <a:solidFill>
                  <a:srgbClr val="115D9B"/>
                </a:solidFill>
                <a:latin typeface="Helvetica" panose="020B0604020202020204" pitchFamily="34" charset="0"/>
                <a:cs typeface="Helvetica" panose="020B0604020202020204" pitchFamily="34" charset="0"/>
              </a:rPr>
              <a:t>ENERGATE user categories</a:t>
            </a:r>
            <a:endParaRPr lang="el-GR" sz="2800">
              <a:solidFill>
                <a:srgbClr val="115D9B"/>
              </a:solidFill>
              <a:latin typeface="Helvetica" panose="020B0604020202020204" pitchFamily="34" charset="0"/>
              <a:cs typeface="Helvetica" panose="020B0604020202020204" pitchFamily="34" charset="0"/>
            </a:endParaRPr>
          </a:p>
        </p:txBody>
      </p:sp>
      <p:sp>
        <p:nvSpPr>
          <p:cNvPr id="22" name="Freeform 2">
            <a:extLst>
              <a:ext uri="{FF2B5EF4-FFF2-40B4-BE49-F238E27FC236}">
                <a16:creationId xmlns:a16="http://schemas.microsoft.com/office/drawing/2014/main" id="{F10719CE-6040-54F5-8AF9-7BCA24664B41}"/>
              </a:ext>
            </a:extLst>
          </p:cNvPr>
          <p:cNvSpPr/>
          <p:nvPr/>
        </p:nvSpPr>
        <p:spPr>
          <a:xfrm>
            <a:off x="2658765" y="1118532"/>
            <a:ext cx="791415" cy="2113000"/>
          </a:xfrm>
          <a:custGeom>
            <a:avLst/>
            <a:gdLst/>
            <a:ahLst/>
            <a:cxnLst/>
            <a:rect l="l" t="t" r="r" b="b"/>
            <a:pathLst>
              <a:path w="2387352" h="6373998">
                <a:moveTo>
                  <a:pt x="0" y="0"/>
                </a:moveTo>
                <a:lnTo>
                  <a:pt x="2387352" y="0"/>
                </a:lnTo>
                <a:lnTo>
                  <a:pt x="2387352" y="6373998"/>
                </a:lnTo>
                <a:lnTo>
                  <a:pt x="0" y="63739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TextBox 47">
            <a:extLst>
              <a:ext uri="{FF2B5EF4-FFF2-40B4-BE49-F238E27FC236}">
                <a16:creationId xmlns:a16="http://schemas.microsoft.com/office/drawing/2014/main" id="{9A2C8408-D70F-4DD3-3097-F3FE07E049A9}"/>
              </a:ext>
            </a:extLst>
          </p:cNvPr>
          <p:cNvSpPr txBox="1"/>
          <p:nvPr/>
        </p:nvSpPr>
        <p:spPr>
          <a:xfrm>
            <a:off x="2648287" y="3307796"/>
            <a:ext cx="1251494" cy="410369"/>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just">
              <a:lnSpc>
                <a:spcPts val="1620"/>
              </a:lnSpc>
              <a:spcBef>
                <a:spcPct val="0"/>
              </a:spcBef>
            </a:pPr>
            <a:r>
              <a:rPr lang="en-US" sz="1500" b="1">
                <a:solidFill>
                  <a:srgbClr val="1683C8"/>
                </a:solidFill>
                <a:latin typeface="Helvetica" panose="020B0604020202020204" pitchFamily="34" charset="0"/>
                <a:cs typeface="Helvetica" panose="020B0604020202020204" pitchFamily="34" charset="0"/>
              </a:rPr>
              <a:t>Building owners</a:t>
            </a:r>
          </a:p>
        </p:txBody>
      </p:sp>
      <p:sp>
        <p:nvSpPr>
          <p:cNvPr id="29" name="TextBox 11">
            <a:extLst>
              <a:ext uri="{FF2B5EF4-FFF2-40B4-BE49-F238E27FC236}">
                <a16:creationId xmlns:a16="http://schemas.microsoft.com/office/drawing/2014/main" id="{E47B6FA1-8DD2-1643-9108-40AF15ED2889}"/>
              </a:ext>
            </a:extLst>
          </p:cNvPr>
          <p:cNvSpPr txBox="1"/>
          <p:nvPr/>
        </p:nvSpPr>
        <p:spPr>
          <a:xfrm>
            <a:off x="3450180" y="2471531"/>
            <a:ext cx="3353742" cy="994462"/>
          </a:xfrm>
          <a:prstGeom prst="rect">
            <a:avLst/>
          </a:prstGeom>
        </p:spPr>
        <p:txBody>
          <a:bodyPr lIns="0" tIns="0" rIns="0" bIns="0" rtlCol="0" anchor="t"/>
          <a:lstStyle/>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Create profiles for your buildings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Select energy efficiency measures to be applied</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Select preferred type of financing</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Search for renovation experts  </a:t>
            </a:r>
          </a:p>
        </p:txBody>
      </p:sp>
      <p:sp>
        <p:nvSpPr>
          <p:cNvPr id="30" name="TextBox 16">
            <a:extLst>
              <a:ext uri="{FF2B5EF4-FFF2-40B4-BE49-F238E27FC236}">
                <a16:creationId xmlns:a16="http://schemas.microsoft.com/office/drawing/2014/main" id="{03D17218-247B-1BFD-C107-91DA9C5E8004}"/>
              </a:ext>
            </a:extLst>
          </p:cNvPr>
          <p:cNvSpPr txBox="1"/>
          <p:nvPr/>
        </p:nvSpPr>
        <p:spPr>
          <a:xfrm>
            <a:off x="3519006" y="2072972"/>
            <a:ext cx="3077956" cy="398559"/>
          </a:xfrm>
          <a:prstGeom prst="rect">
            <a:avLst/>
          </a:prstGeom>
        </p:spPr>
        <p:txBody>
          <a:bodyPr lIns="0" tIns="0" rIns="0" bIns="0" rtlCol="0" anchor="t">
            <a:spAutoFit/>
          </a:bodyPr>
          <a:lstStyle/>
          <a:p>
            <a:pPr>
              <a:lnSpc>
                <a:spcPts val="3367"/>
              </a:lnSpc>
            </a:pPr>
            <a:r>
              <a:rPr lang="en-US" sz="2000" b="1">
                <a:solidFill>
                  <a:srgbClr val="1683C8"/>
                </a:solidFill>
                <a:latin typeface="Helvetica" panose="020B0604020202020204" pitchFamily="34" charset="0"/>
                <a:cs typeface="Helvetica" panose="020B0604020202020204" pitchFamily="34" charset="0"/>
              </a:rPr>
              <a:t>Use the platform to:</a:t>
            </a:r>
          </a:p>
        </p:txBody>
      </p:sp>
      <p:sp>
        <p:nvSpPr>
          <p:cNvPr id="31" name="Freeform 14">
            <a:extLst>
              <a:ext uri="{FF2B5EF4-FFF2-40B4-BE49-F238E27FC236}">
                <a16:creationId xmlns:a16="http://schemas.microsoft.com/office/drawing/2014/main" id="{59D0BD36-1164-CB2B-243B-057C99DA7ACC}"/>
              </a:ext>
            </a:extLst>
          </p:cNvPr>
          <p:cNvSpPr/>
          <p:nvPr/>
        </p:nvSpPr>
        <p:spPr>
          <a:xfrm>
            <a:off x="851942" y="4079043"/>
            <a:ext cx="641824" cy="2113000"/>
          </a:xfrm>
          <a:custGeom>
            <a:avLst/>
            <a:gdLst/>
            <a:ahLst/>
            <a:cxnLst/>
            <a:rect l="l" t="t" r="r" b="b"/>
            <a:pathLst>
              <a:path w="1936102" h="6373998">
                <a:moveTo>
                  <a:pt x="0" y="0"/>
                </a:moveTo>
                <a:lnTo>
                  <a:pt x="1936102" y="0"/>
                </a:lnTo>
                <a:lnTo>
                  <a:pt x="1936102" y="6373998"/>
                </a:lnTo>
                <a:lnTo>
                  <a:pt x="0" y="637399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2" name="TextBox 52">
            <a:extLst>
              <a:ext uri="{FF2B5EF4-FFF2-40B4-BE49-F238E27FC236}">
                <a16:creationId xmlns:a16="http://schemas.microsoft.com/office/drawing/2014/main" id="{34625A30-765F-FBF4-96AE-E401C3B67B59}"/>
              </a:ext>
            </a:extLst>
          </p:cNvPr>
          <p:cNvSpPr txBox="1"/>
          <p:nvPr/>
        </p:nvSpPr>
        <p:spPr>
          <a:xfrm>
            <a:off x="393365" y="6265888"/>
            <a:ext cx="1339217" cy="208711"/>
          </a:xfrm>
          <a:prstGeom prst="rect">
            <a:avLst/>
          </a:prstGeom>
        </p:spPr>
        <p:txBody>
          <a:bodyPr lIns="0" tIns="0" rIns="0" bIns="0" rtlCol="0" anchor="t">
            <a:spAutoFit/>
          </a:bodyPr>
          <a:lstStyle>
            <a:defPPr>
              <a:defRPr lang="en-US"/>
            </a:defPPr>
            <a:lvl1pPr>
              <a:lnSpc>
                <a:spcPts val="1620"/>
              </a:lnSpc>
              <a:defRPr sz="1500" b="1">
                <a:solidFill>
                  <a:srgbClr val="1683C8"/>
                </a:solidFill>
                <a:latin typeface="Helvetica" panose="020B0604020202020204" pitchFamily="34" charset="0"/>
                <a:cs typeface="Helvetica"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Implementors</a:t>
            </a:r>
          </a:p>
        </p:txBody>
      </p:sp>
      <p:sp>
        <p:nvSpPr>
          <p:cNvPr id="33" name="TextBox 32">
            <a:extLst>
              <a:ext uri="{FF2B5EF4-FFF2-40B4-BE49-F238E27FC236}">
                <a16:creationId xmlns:a16="http://schemas.microsoft.com/office/drawing/2014/main" id="{A4C80483-B1C1-5B16-92A1-AC93CA6D3BE4}"/>
              </a:ext>
            </a:extLst>
          </p:cNvPr>
          <p:cNvSpPr txBox="1"/>
          <p:nvPr/>
        </p:nvSpPr>
        <p:spPr>
          <a:xfrm>
            <a:off x="3519006" y="1141966"/>
            <a:ext cx="2960452" cy="830997"/>
          </a:xfrm>
          <a:prstGeom prst="rect">
            <a:avLst/>
          </a:prstGeom>
          <a:noFill/>
        </p:spPr>
        <p:txBody>
          <a:bodyPr wrap="square">
            <a:spAutoFit/>
          </a:bodyPr>
          <a:lstStyle/>
          <a:p>
            <a:r>
              <a:rPr lang="en-US" sz="1200">
                <a:solidFill>
                  <a:srgbClr val="5E5E64"/>
                </a:solidFill>
                <a:latin typeface="Helvetica" panose="020B0604020202020204" pitchFamily="34" charset="0"/>
                <a:ea typeface="Open Sans"/>
                <a:cs typeface="Helvetica" panose="020B0604020202020204" pitchFamily="34" charset="0"/>
              </a:rPr>
              <a:t>Private owners, building administrators, building managers, asset managers, property managers, and real estate developers</a:t>
            </a:r>
            <a:endParaRPr lang="el-GR" sz="1200"/>
          </a:p>
        </p:txBody>
      </p:sp>
      <p:sp>
        <p:nvSpPr>
          <p:cNvPr id="34" name="TextBox 33">
            <a:extLst>
              <a:ext uri="{FF2B5EF4-FFF2-40B4-BE49-F238E27FC236}">
                <a16:creationId xmlns:a16="http://schemas.microsoft.com/office/drawing/2014/main" id="{80531382-1E50-6F53-59A2-67688840FA62}"/>
              </a:ext>
            </a:extLst>
          </p:cNvPr>
          <p:cNvSpPr txBox="1"/>
          <p:nvPr/>
        </p:nvSpPr>
        <p:spPr>
          <a:xfrm>
            <a:off x="1729053" y="3999567"/>
            <a:ext cx="2960452" cy="830997"/>
          </a:xfrm>
          <a:prstGeom prst="rect">
            <a:avLst/>
          </a:prstGeom>
          <a:noFill/>
        </p:spPr>
        <p:txBody>
          <a:bodyPr wrap="square">
            <a:spAutoFit/>
          </a:bodyPr>
          <a:lstStyle/>
          <a:p>
            <a:r>
              <a:rPr lang="en-US" sz="1200">
                <a:solidFill>
                  <a:srgbClr val="5E5E64"/>
                </a:solidFill>
                <a:latin typeface="Helvetica" panose="020B0604020202020204" pitchFamily="34" charset="0"/>
                <a:ea typeface="Open Sans"/>
                <a:cs typeface="Helvetica" panose="020B0604020202020204" pitchFamily="34" charset="0"/>
              </a:rPr>
              <a:t>Project developers, ESCOs, architect &amp; design companies, engineering companies, real estate companies with technical teams in-house</a:t>
            </a:r>
            <a:endParaRPr lang="el-GR" sz="1200"/>
          </a:p>
        </p:txBody>
      </p:sp>
      <p:sp>
        <p:nvSpPr>
          <p:cNvPr id="35" name="TextBox 16">
            <a:extLst>
              <a:ext uri="{FF2B5EF4-FFF2-40B4-BE49-F238E27FC236}">
                <a16:creationId xmlns:a16="http://schemas.microsoft.com/office/drawing/2014/main" id="{480089EA-FEE8-D759-CF20-9323706B9599}"/>
              </a:ext>
            </a:extLst>
          </p:cNvPr>
          <p:cNvSpPr txBox="1"/>
          <p:nvPr/>
        </p:nvSpPr>
        <p:spPr>
          <a:xfrm>
            <a:off x="1798120" y="4857152"/>
            <a:ext cx="3077956" cy="398559"/>
          </a:xfrm>
          <a:prstGeom prst="rect">
            <a:avLst/>
          </a:prstGeom>
        </p:spPr>
        <p:txBody>
          <a:bodyPr lIns="0" tIns="0" rIns="0" bIns="0" rtlCol="0" anchor="t">
            <a:spAutoFit/>
          </a:bodyPr>
          <a:lstStyle/>
          <a:p>
            <a:pPr>
              <a:lnSpc>
                <a:spcPts val="3367"/>
              </a:lnSpc>
            </a:pPr>
            <a:r>
              <a:rPr lang="en-US" sz="2000" b="1">
                <a:solidFill>
                  <a:srgbClr val="1683C8"/>
                </a:solidFill>
                <a:latin typeface="Helvetica" panose="020B0604020202020204" pitchFamily="34" charset="0"/>
                <a:cs typeface="Helvetica" panose="020B0604020202020204" pitchFamily="34" charset="0"/>
              </a:rPr>
              <a:t>Use the platform to:</a:t>
            </a:r>
          </a:p>
        </p:txBody>
      </p:sp>
      <p:sp>
        <p:nvSpPr>
          <p:cNvPr id="36" name="TextBox 35">
            <a:extLst>
              <a:ext uri="{FF2B5EF4-FFF2-40B4-BE49-F238E27FC236}">
                <a16:creationId xmlns:a16="http://schemas.microsoft.com/office/drawing/2014/main" id="{0167D40A-C0B3-42AD-8CB8-1B7B5C8E9B99}"/>
              </a:ext>
            </a:extLst>
          </p:cNvPr>
          <p:cNvSpPr txBox="1"/>
          <p:nvPr/>
        </p:nvSpPr>
        <p:spPr>
          <a:xfrm>
            <a:off x="1538420" y="5200430"/>
            <a:ext cx="4232633" cy="1246495"/>
          </a:xfrm>
          <a:prstGeom prst="rect">
            <a:avLst/>
          </a:prstGeom>
          <a:noFill/>
        </p:spPr>
        <p:txBody>
          <a:bodyPr wrap="square">
            <a:spAutoFit/>
          </a:bodyPr>
          <a:lstStyle/>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Insert buildings or be matched with buildings that need renovation​​</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Extract well-structured offers with project details​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Aggregate projects </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Find financial support</a:t>
            </a:r>
          </a:p>
        </p:txBody>
      </p:sp>
      <p:sp>
        <p:nvSpPr>
          <p:cNvPr id="37" name="Freeform 14">
            <a:extLst>
              <a:ext uri="{FF2B5EF4-FFF2-40B4-BE49-F238E27FC236}">
                <a16:creationId xmlns:a16="http://schemas.microsoft.com/office/drawing/2014/main" id="{57F675AD-A7FB-4D24-035B-F9A7145C8653}"/>
              </a:ext>
            </a:extLst>
          </p:cNvPr>
          <p:cNvSpPr/>
          <p:nvPr/>
        </p:nvSpPr>
        <p:spPr>
          <a:xfrm>
            <a:off x="7407883" y="1072556"/>
            <a:ext cx="641824" cy="2242181"/>
          </a:xfrm>
          <a:custGeom>
            <a:avLst/>
            <a:gdLst/>
            <a:ahLst/>
            <a:cxnLst/>
            <a:rect l="l" t="t" r="r" b="b"/>
            <a:pathLst>
              <a:path w="1832713" h="6402492">
                <a:moveTo>
                  <a:pt x="0" y="0"/>
                </a:moveTo>
                <a:lnTo>
                  <a:pt x="1832713" y="0"/>
                </a:lnTo>
                <a:lnTo>
                  <a:pt x="1832713" y="6402492"/>
                </a:lnTo>
                <a:lnTo>
                  <a:pt x="0" y="64024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GB"/>
          </a:p>
        </p:txBody>
      </p:sp>
      <p:sp>
        <p:nvSpPr>
          <p:cNvPr id="38" name="TextBox 59">
            <a:extLst>
              <a:ext uri="{FF2B5EF4-FFF2-40B4-BE49-F238E27FC236}">
                <a16:creationId xmlns:a16="http://schemas.microsoft.com/office/drawing/2014/main" id="{5E02B64F-B72B-E735-3FC0-E2D55FBD3044}"/>
              </a:ext>
            </a:extLst>
          </p:cNvPr>
          <p:cNvSpPr txBox="1"/>
          <p:nvPr/>
        </p:nvSpPr>
        <p:spPr>
          <a:xfrm>
            <a:off x="6666029" y="3386895"/>
            <a:ext cx="1458246" cy="205184"/>
          </a:xfrm>
          <a:prstGeom prst="rect">
            <a:avLst/>
          </a:prstGeom>
        </p:spPr>
        <p:txBody>
          <a:bodyPr lIns="0" tIns="0" rIns="0" bIns="0" rtlCol="0" anchor="t">
            <a:spAutoFit/>
          </a:bodyPr>
          <a:lstStyle>
            <a:defPPr>
              <a:defRPr lang="en-US"/>
            </a:defPPr>
            <a:lvl1pPr>
              <a:lnSpc>
                <a:spcPts val="1620"/>
              </a:lnSpc>
              <a:defRPr sz="1500" b="1">
                <a:solidFill>
                  <a:srgbClr val="1683C8"/>
                </a:solidFill>
                <a:latin typeface="Helvetica" panose="020B0604020202020204" pitchFamily="34" charset="0"/>
                <a:cs typeface="Helvetica"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Financiers</a:t>
            </a:r>
          </a:p>
        </p:txBody>
      </p:sp>
      <p:sp>
        <p:nvSpPr>
          <p:cNvPr id="39" name="TextBox 16">
            <a:extLst>
              <a:ext uri="{FF2B5EF4-FFF2-40B4-BE49-F238E27FC236}">
                <a16:creationId xmlns:a16="http://schemas.microsoft.com/office/drawing/2014/main" id="{2F2BA9B1-97AA-6748-CAD8-A8A70F07DA18}"/>
              </a:ext>
            </a:extLst>
          </p:cNvPr>
          <p:cNvSpPr txBox="1"/>
          <p:nvPr/>
        </p:nvSpPr>
        <p:spPr>
          <a:xfrm>
            <a:off x="8025404" y="1652438"/>
            <a:ext cx="3077956" cy="398559"/>
          </a:xfrm>
          <a:prstGeom prst="rect">
            <a:avLst/>
          </a:prstGeom>
        </p:spPr>
        <p:txBody>
          <a:bodyPr lIns="0" tIns="0" rIns="0" bIns="0" rtlCol="0" anchor="t">
            <a:spAutoFit/>
          </a:bodyPr>
          <a:lstStyle/>
          <a:p>
            <a:pPr>
              <a:lnSpc>
                <a:spcPts val="3367"/>
              </a:lnSpc>
            </a:pPr>
            <a:r>
              <a:rPr lang="en-US" sz="2000" b="1">
                <a:solidFill>
                  <a:srgbClr val="1683C8"/>
                </a:solidFill>
                <a:latin typeface="Helvetica" panose="020B0604020202020204" pitchFamily="34" charset="0"/>
                <a:cs typeface="Helvetica" panose="020B0604020202020204" pitchFamily="34" charset="0"/>
              </a:rPr>
              <a:t>Use the platform to:</a:t>
            </a:r>
          </a:p>
        </p:txBody>
      </p:sp>
      <p:sp>
        <p:nvSpPr>
          <p:cNvPr id="40" name="TextBox 39">
            <a:extLst>
              <a:ext uri="{FF2B5EF4-FFF2-40B4-BE49-F238E27FC236}">
                <a16:creationId xmlns:a16="http://schemas.microsoft.com/office/drawing/2014/main" id="{83046956-194E-1163-FB1A-4E4B078AA268}"/>
              </a:ext>
            </a:extLst>
          </p:cNvPr>
          <p:cNvSpPr txBox="1"/>
          <p:nvPr/>
        </p:nvSpPr>
        <p:spPr>
          <a:xfrm>
            <a:off x="7916218" y="1179546"/>
            <a:ext cx="3162839" cy="461665"/>
          </a:xfrm>
          <a:prstGeom prst="rect">
            <a:avLst/>
          </a:prstGeom>
          <a:noFill/>
        </p:spPr>
        <p:txBody>
          <a:bodyPr wrap="square">
            <a:spAutoFit/>
          </a:bodyPr>
          <a:lstStyle/>
          <a:p>
            <a:r>
              <a:rPr lang="en-US" sz="1200">
                <a:solidFill>
                  <a:srgbClr val="5E5E64"/>
                </a:solidFill>
                <a:latin typeface="Helvetica" panose="020B0604020202020204" pitchFamily="34" charset="0"/>
                <a:ea typeface="Open Sans"/>
                <a:cs typeface="Helvetica" panose="020B0604020202020204" pitchFamily="34" charset="0"/>
              </a:rPr>
              <a:t>Funds, investors, banks financing bodies, financial institutions</a:t>
            </a:r>
            <a:endParaRPr lang="el-GR" sz="1200"/>
          </a:p>
        </p:txBody>
      </p:sp>
      <p:sp>
        <p:nvSpPr>
          <p:cNvPr id="41" name="TextBox 11">
            <a:extLst>
              <a:ext uri="{FF2B5EF4-FFF2-40B4-BE49-F238E27FC236}">
                <a16:creationId xmlns:a16="http://schemas.microsoft.com/office/drawing/2014/main" id="{6F944B4C-C62D-D43B-E2DA-4DAC459F72D9}"/>
              </a:ext>
            </a:extLst>
          </p:cNvPr>
          <p:cNvSpPr txBox="1"/>
          <p:nvPr/>
        </p:nvSpPr>
        <p:spPr>
          <a:xfrm>
            <a:off x="8047602" y="2047416"/>
            <a:ext cx="4223056" cy="2427302"/>
          </a:xfrm>
          <a:prstGeom prst="rect">
            <a:avLst/>
          </a:prstGeom>
        </p:spPr>
        <p:txBody>
          <a:bodyPr lIns="0" tIns="0" rIns="0" bIns="0" rtlCol="0" anchor="t"/>
          <a:lstStyle/>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Declare financial and non-financial criteria​ to be matched with projects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See the projects ranked according to the declared criteria and preferences​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Access information about the projects​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Provide financial support</a:t>
            </a:r>
          </a:p>
          <a:p>
            <a:pPr marL="373898" lvl="1" indent="-186949">
              <a:spcBef>
                <a:spcPts val="600"/>
              </a:spcBef>
              <a:buFont typeface="Arial"/>
              <a:buChar char="•"/>
            </a:pPr>
            <a:r>
              <a:rPr lang="en-US" sz="1200" b="1">
                <a:solidFill>
                  <a:schemeClr val="accent4">
                    <a:lumMod val="75000"/>
                  </a:schemeClr>
                </a:solidFill>
                <a:latin typeface="Helvetica" panose="020B0604020202020204" pitchFamily="34" charset="0"/>
                <a:cs typeface="Helvetica" panose="020B0604020202020204" pitchFamily="34" charset="0"/>
              </a:rPr>
              <a:t>Banks: promote their financial products</a:t>
            </a:r>
          </a:p>
        </p:txBody>
      </p:sp>
      <p:sp>
        <p:nvSpPr>
          <p:cNvPr id="42" name="TextBox 57">
            <a:extLst>
              <a:ext uri="{FF2B5EF4-FFF2-40B4-BE49-F238E27FC236}">
                <a16:creationId xmlns:a16="http://schemas.microsoft.com/office/drawing/2014/main" id="{8C2F4DAB-0132-E371-DD2B-4D18A62CA7BE}"/>
              </a:ext>
            </a:extLst>
          </p:cNvPr>
          <p:cNvSpPr txBox="1"/>
          <p:nvPr/>
        </p:nvSpPr>
        <p:spPr>
          <a:xfrm>
            <a:off x="5145566" y="6225415"/>
            <a:ext cx="1813970" cy="424053"/>
          </a:xfrm>
          <a:prstGeom prst="rect">
            <a:avLst/>
          </a:prstGeom>
        </p:spPr>
        <p:txBody>
          <a:bodyPr lIns="0" tIns="0" rIns="0" bIns="0" rtlCol="0" anchor="t">
            <a:spAutoFit/>
          </a:bodyPr>
          <a:lstStyle>
            <a:defPPr>
              <a:defRPr lang="en-US"/>
            </a:defPPr>
            <a:lvl1pPr>
              <a:lnSpc>
                <a:spcPts val="1620"/>
              </a:lnSpc>
              <a:defRPr sz="1500" b="1">
                <a:solidFill>
                  <a:srgbClr val="1683C8"/>
                </a:solidFill>
                <a:latin typeface="Helvetica" panose="020B0604020202020204" pitchFamily="34" charset="0"/>
                <a:cs typeface="Helvetica"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Public</a:t>
            </a:r>
          </a:p>
          <a:p>
            <a:pPr algn="r"/>
            <a:r>
              <a:rPr lang="en-US"/>
              <a:t>bodies</a:t>
            </a:r>
          </a:p>
        </p:txBody>
      </p:sp>
      <p:pic>
        <p:nvPicPr>
          <p:cNvPr id="43" name="Εικόνα 23" descr="Εικόνα που περιέχει ρουχισμός, σκοτάδι, σιλουέτα, τέχνη&#10;&#10;Περιγραφή που δημιουργήθηκε αυτόματα">
            <a:extLst>
              <a:ext uri="{FF2B5EF4-FFF2-40B4-BE49-F238E27FC236}">
                <a16:creationId xmlns:a16="http://schemas.microsoft.com/office/drawing/2014/main" id="{6D894F8C-F6CD-B3C6-1244-98FBE0E6B6D7}"/>
              </a:ext>
            </a:extLst>
          </p:cNvPr>
          <p:cNvPicPr>
            <a:picLocks noChangeAspect="1"/>
          </p:cNvPicPr>
          <p:nvPr/>
        </p:nvPicPr>
        <p:blipFill>
          <a:blip r:embed="rId9"/>
          <a:stretch>
            <a:fillRect/>
          </a:stretch>
        </p:blipFill>
        <p:spPr>
          <a:xfrm>
            <a:off x="6030753" y="2379905"/>
            <a:ext cx="2890400" cy="3885983"/>
          </a:xfrm>
          <a:prstGeom prst="rect">
            <a:avLst/>
          </a:prstGeom>
        </p:spPr>
      </p:pic>
      <p:sp>
        <p:nvSpPr>
          <p:cNvPr id="44" name="TextBox 11">
            <a:extLst>
              <a:ext uri="{FF2B5EF4-FFF2-40B4-BE49-F238E27FC236}">
                <a16:creationId xmlns:a16="http://schemas.microsoft.com/office/drawing/2014/main" id="{1AE55B87-398C-09F1-7768-F97638FF07C6}"/>
              </a:ext>
            </a:extLst>
          </p:cNvPr>
          <p:cNvSpPr txBox="1"/>
          <p:nvPr/>
        </p:nvSpPr>
        <p:spPr>
          <a:xfrm>
            <a:off x="7116506" y="4804540"/>
            <a:ext cx="5154152" cy="1746454"/>
          </a:xfrm>
          <a:prstGeom prst="rect">
            <a:avLst/>
          </a:prstGeom>
        </p:spPr>
        <p:txBody>
          <a:bodyPr lIns="0" tIns="0" rIns="0" bIns="0" rtlCol="0" anchor="t"/>
          <a:lstStyle/>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Announce energy efficiency projects to inform Implementors and Financiers about upcoming renovation needs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Explore EU/national funding for public sector projects</a:t>
            </a:r>
          </a:p>
          <a:p>
            <a:pPr marL="373898" lvl="1" indent="-186949">
              <a:spcBef>
                <a:spcPts val="600"/>
              </a:spcBef>
              <a:buFont typeface="Arial"/>
              <a:buChar char="•"/>
            </a:pPr>
            <a:r>
              <a:rPr lang="en-US" sz="1200">
                <a:solidFill>
                  <a:srgbClr val="5E5E64"/>
                </a:solidFill>
                <a:latin typeface="Helvetica" panose="020B0604020202020204" pitchFamily="34" charset="0"/>
                <a:cs typeface="Helvetica" panose="020B0604020202020204" pitchFamily="34" charset="0"/>
              </a:rPr>
              <a:t>Notify users of needed support based on project stage and budget</a:t>
            </a:r>
          </a:p>
          <a:p>
            <a:pPr marL="373898" lvl="1" indent="-186949">
              <a:spcBef>
                <a:spcPts val="600"/>
              </a:spcBef>
              <a:buFont typeface="Arial"/>
              <a:buChar char="•"/>
            </a:pPr>
            <a:r>
              <a:rPr lang="en-US" sz="1200" b="1">
                <a:solidFill>
                  <a:schemeClr val="accent4">
                    <a:lumMod val="75000"/>
                  </a:schemeClr>
                </a:solidFill>
                <a:latin typeface="Helvetica" panose="020B0604020202020204" pitchFamily="34" charset="0"/>
                <a:cs typeface="Helvetica" panose="020B0604020202020204" pitchFamily="34" charset="0"/>
              </a:rPr>
              <a:t>Match with Financiers for KPI-defined projects with assigned Implementors</a:t>
            </a:r>
          </a:p>
          <a:p>
            <a:pPr marL="373898" lvl="1" indent="-186949">
              <a:spcBef>
                <a:spcPts val="600"/>
              </a:spcBef>
              <a:buFont typeface="Arial"/>
              <a:buChar char="•"/>
            </a:pPr>
            <a:r>
              <a:rPr lang="en-US" sz="1200" b="1">
                <a:solidFill>
                  <a:schemeClr val="accent4">
                    <a:lumMod val="75000"/>
                  </a:schemeClr>
                </a:solidFill>
                <a:latin typeface="Helvetica" panose="020B0604020202020204" pitchFamily="34" charset="0"/>
                <a:cs typeface="Helvetica" panose="020B0604020202020204" pitchFamily="34" charset="0"/>
              </a:rPr>
              <a:t>Directly engage Implementors for small-scale, non-tendered projects</a:t>
            </a:r>
          </a:p>
        </p:txBody>
      </p:sp>
      <p:sp>
        <p:nvSpPr>
          <p:cNvPr id="45" name="TextBox 16">
            <a:extLst>
              <a:ext uri="{FF2B5EF4-FFF2-40B4-BE49-F238E27FC236}">
                <a16:creationId xmlns:a16="http://schemas.microsoft.com/office/drawing/2014/main" id="{BAEA2E16-C253-D2B9-C6D5-09FAA14E41E8}"/>
              </a:ext>
            </a:extLst>
          </p:cNvPr>
          <p:cNvSpPr txBox="1"/>
          <p:nvPr/>
        </p:nvSpPr>
        <p:spPr>
          <a:xfrm>
            <a:off x="7314607" y="4234342"/>
            <a:ext cx="4116546" cy="398559"/>
          </a:xfrm>
          <a:prstGeom prst="rect">
            <a:avLst/>
          </a:prstGeom>
        </p:spPr>
        <p:txBody>
          <a:bodyPr wrap="square" lIns="0" tIns="0" rIns="0" bIns="0" rtlCol="0" anchor="t">
            <a:spAutoFit/>
          </a:bodyPr>
          <a:lstStyle/>
          <a:p>
            <a:pPr>
              <a:lnSpc>
                <a:spcPts val="3367"/>
              </a:lnSpc>
            </a:pPr>
            <a:r>
              <a:rPr lang="en-US" sz="2000" b="1">
                <a:solidFill>
                  <a:srgbClr val="1683C8"/>
                </a:solidFill>
                <a:latin typeface="Helvetica" panose="020B0604020202020204" pitchFamily="34" charset="0"/>
                <a:cs typeface="Helvetica" panose="020B0604020202020204" pitchFamily="34" charset="0"/>
              </a:rPr>
              <a:t>Use the platform to:</a:t>
            </a:r>
          </a:p>
        </p:txBody>
      </p:sp>
      <p:sp>
        <p:nvSpPr>
          <p:cNvPr id="46" name="TextBox 45">
            <a:extLst>
              <a:ext uri="{FF2B5EF4-FFF2-40B4-BE49-F238E27FC236}">
                <a16:creationId xmlns:a16="http://schemas.microsoft.com/office/drawing/2014/main" id="{84AD02A4-4BA4-E94F-5C63-579586EB35CE}"/>
              </a:ext>
            </a:extLst>
          </p:cNvPr>
          <p:cNvSpPr txBox="1"/>
          <p:nvPr/>
        </p:nvSpPr>
        <p:spPr>
          <a:xfrm>
            <a:off x="7230084" y="3794617"/>
            <a:ext cx="4116546" cy="461665"/>
          </a:xfrm>
          <a:prstGeom prst="rect">
            <a:avLst/>
          </a:prstGeom>
          <a:noFill/>
        </p:spPr>
        <p:txBody>
          <a:bodyPr wrap="square">
            <a:spAutoFit/>
          </a:bodyPr>
          <a:lstStyle/>
          <a:p>
            <a:r>
              <a:rPr lang="en-US" sz="1200">
                <a:solidFill>
                  <a:srgbClr val="5E5E64"/>
                </a:solidFill>
                <a:latin typeface="Helvetica" panose="020B0604020202020204" pitchFamily="34" charset="0"/>
                <a:ea typeface="Open Sans"/>
                <a:cs typeface="Helvetica" panose="020B0604020202020204" pitchFamily="34" charset="0"/>
              </a:rPr>
              <a:t>Municipalities, cities, regions, communities, public procurement bodies</a:t>
            </a:r>
            <a:endParaRPr lang="el-GR" sz="1200"/>
          </a:p>
        </p:txBody>
      </p:sp>
      <p:sp>
        <p:nvSpPr>
          <p:cNvPr id="5" name="Flowchart: Decision 4">
            <a:extLst>
              <a:ext uri="{FF2B5EF4-FFF2-40B4-BE49-F238E27FC236}">
                <a16:creationId xmlns:a16="http://schemas.microsoft.com/office/drawing/2014/main" id="{ECB1D89D-8B3F-1443-4A15-D52F62D26F04}"/>
              </a:ext>
            </a:extLst>
          </p:cNvPr>
          <p:cNvSpPr/>
          <p:nvPr/>
        </p:nvSpPr>
        <p:spPr>
          <a:xfrm>
            <a:off x="10255791" y="3943760"/>
            <a:ext cx="1695137" cy="719268"/>
          </a:xfrm>
          <a:prstGeom prst="flowChartDecision">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accent4">
                    <a:lumMod val="75000"/>
                  </a:schemeClr>
                </a:solidFill>
                <a:latin typeface="Helvetica" panose="020B0604020202020204" pitchFamily="34" charset="0"/>
                <a:cs typeface="Helvetica" panose="020B0604020202020204" pitchFamily="34" charset="0"/>
              </a:rPr>
              <a:t>New!</a:t>
            </a:r>
            <a:endParaRPr lang="el-GR" sz="1600" b="1">
              <a:solidFill>
                <a:schemeClr val="accent4">
                  <a:lumMod val="75000"/>
                </a:schemeClr>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1164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A371080-EDBB-0EC4-78AA-CBAF7852545D}"/>
              </a:ext>
            </a:extLst>
          </p:cNvPr>
          <p:cNvSpPr txBox="1"/>
          <p:nvPr/>
        </p:nvSpPr>
        <p:spPr>
          <a:xfrm>
            <a:off x="3626424" y="141684"/>
            <a:ext cx="5588083" cy="485775"/>
          </a:xfrm>
          <a:prstGeom prst="rect">
            <a:avLst/>
          </a:prstGeom>
        </p:spPr>
        <p:txBody>
          <a:bodyPr vert="horz" wrap="square" lIns="91440" tIns="45720" rIns="91440" bIns="45720" rtlCol="0">
            <a:noAutofit/>
          </a:bodyPr>
          <a:lstStyle/>
          <a:p>
            <a:pPr algn="ctr"/>
            <a:r>
              <a:rPr lang="en-US" sz="2800">
                <a:solidFill>
                  <a:srgbClr val="115D9B"/>
                </a:solidFill>
                <a:latin typeface="Helvetica" panose="020B0604020202020204" pitchFamily="34" charset="0"/>
                <a:cs typeface="Helvetica" panose="020B0604020202020204" pitchFamily="34" charset="0"/>
              </a:rPr>
              <a:t>ENERGATE</a:t>
            </a:r>
            <a:r>
              <a:rPr lang="el-GR" sz="2800">
                <a:solidFill>
                  <a:srgbClr val="115D9B"/>
                </a:solidFill>
                <a:latin typeface="Helvetica" panose="020B0604020202020204" pitchFamily="34" charset="0"/>
                <a:cs typeface="Helvetica" panose="020B0604020202020204" pitchFamily="34" charset="0"/>
              </a:rPr>
              <a:t> </a:t>
            </a:r>
            <a:r>
              <a:rPr lang="en-US" sz="2800">
                <a:solidFill>
                  <a:srgbClr val="115D9B"/>
                </a:solidFill>
                <a:latin typeface="Helvetica" panose="020B0604020202020204" pitchFamily="34" charset="0"/>
                <a:cs typeface="Helvetica" panose="020B0604020202020204" pitchFamily="34" charset="0"/>
              </a:rPr>
              <a:t>Services (1/</a:t>
            </a:r>
            <a:r>
              <a:rPr lang="el-GR" sz="2800">
                <a:solidFill>
                  <a:srgbClr val="115D9B"/>
                </a:solidFill>
                <a:latin typeface="Helvetica" panose="020B0604020202020204" pitchFamily="34" charset="0"/>
                <a:cs typeface="Helvetica" panose="020B0604020202020204" pitchFamily="34" charset="0"/>
              </a:rPr>
              <a:t>2</a:t>
            </a:r>
            <a:r>
              <a:rPr lang="en-US" sz="2800">
                <a:solidFill>
                  <a:srgbClr val="115D9B"/>
                </a:solidFill>
                <a:latin typeface="Helvetica" panose="020B0604020202020204" pitchFamily="34" charset="0"/>
                <a:cs typeface="Helvetica" panose="020B0604020202020204" pitchFamily="34" charset="0"/>
              </a:rPr>
              <a:t>) </a:t>
            </a:r>
            <a:endParaRPr lang="el-GR" sz="2800">
              <a:solidFill>
                <a:srgbClr val="115D9B"/>
              </a:solidFill>
              <a:latin typeface="Helvetica" panose="020B0604020202020204" pitchFamily="34" charset="0"/>
              <a:cs typeface="Helvetica" panose="020B0604020202020204" pitchFamily="34" charset="0"/>
            </a:endParaRPr>
          </a:p>
        </p:txBody>
      </p:sp>
      <p:sp>
        <p:nvSpPr>
          <p:cNvPr id="2" name="TextBox 1">
            <a:extLst>
              <a:ext uri="{FF2B5EF4-FFF2-40B4-BE49-F238E27FC236}">
                <a16:creationId xmlns:a16="http://schemas.microsoft.com/office/drawing/2014/main" id="{C4B7B395-40B1-D919-FF31-C9DB2475C96F}"/>
              </a:ext>
            </a:extLst>
          </p:cNvPr>
          <p:cNvSpPr txBox="1"/>
          <p:nvPr/>
        </p:nvSpPr>
        <p:spPr>
          <a:xfrm>
            <a:off x="4966082" y="584209"/>
            <a:ext cx="2566887" cy="400110"/>
          </a:xfrm>
          <a:prstGeom prst="rect">
            <a:avLst/>
          </a:prstGeom>
          <a:noFill/>
        </p:spPr>
        <p:txBody>
          <a:bodyPr wrap="square">
            <a:spAutoFit/>
          </a:bodyPr>
          <a:lstStyle/>
          <a:p>
            <a:pPr algn="ctr"/>
            <a:r>
              <a:rPr lang="en-US" sz="2000">
                <a:solidFill>
                  <a:schemeClr val="accent5">
                    <a:lumMod val="75000"/>
                  </a:schemeClr>
                </a:solidFill>
                <a:latin typeface="Helvetica" panose="020B0604020202020204" pitchFamily="34" charset="0"/>
                <a:cs typeface="Helvetica" panose="020B0604020202020204" pitchFamily="34" charset="0"/>
              </a:rPr>
              <a:t>Marketplace UI</a:t>
            </a:r>
          </a:p>
        </p:txBody>
      </p:sp>
      <p:pic>
        <p:nvPicPr>
          <p:cNvPr id="3" name="Εικόνα 2" descr="Εικόνα που περιέχει κείμενο, ουρανός, σύννεφο, στιγμιότυπο οθόνης&#10;&#10;Περιγραφή που δημιουργήθηκε αυτόματα">
            <a:extLst>
              <a:ext uri="{FF2B5EF4-FFF2-40B4-BE49-F238E27FC236}">
                <a16:creationId xmlns:a16="http://schemas.microsoft.com/office/drawing/2014/main" id="{F44D77F0-ED56-A271-8728-E6733C2B2A18}"/>
              </a:ext>
            </a:extLst>
          </p:cNvPr>
          <p:cNvPicPr>
            <a:picLocks noChangeAspect="1"/>
          </p:cNvPicPr>
          <p:nvPr/>
        </p:nvPicPr>
        <p:blipFill>
          <a:blip r:embed="rId3"/>
          <a:stretch>
            <a:fillRect/>
          </a:stretch>
        </p:blipFill>
        <p:spPr>
          <a:xfrm>
            <a:off x="499225" y="927124"/>
            <a:ext cx="4382212" cy="2694678"/>
          </a:xfrm>
          <a:prstGeom prst="rect">
            <a:avLst/>
          </a:prstGeom>
          <a:ln>
            <a:noFill/>
          </a:ln>
          <a:effectLst>
            <a:outerShdw blurRad="292100" dist="139700" dir="2700000" algn="tl" rotWithShape="0">
              <a:srgbClr val="333333">
                <a:alpha val="65000"/>
              </a:srgbClr>
            </a:outerShdw>
          </a:effectLst>
        </p:spPr>
      </p:pic>
      <p:pic>
        <p:nvPicPr>
          <p:cNvPr id="4" name="Εικόνα 3">
            <a:extLst>
              <a:ext uri="{FF2B5EF4-FFF2-40B4-BE49-F238E27FC236}">
                <a16:creationId xmlns:a16="http://schemas.microsoft.com/office/drawing/2014/main" id="{6F46CE4A-ED94-EB7D-5220-CDE532E3D3C6}"/>
              </a:ext>
            </a:extLst>
          </p:cNvPr>
          <p:cNvPicPr>
            <a:picLocks noChangeAspect="1"/>
          </p:cNvPicPr>
          <p:nvPr/>
        </p:nvPicPr>
        <p:blipFill>
          <a:blip r:embed="rId4"/>
          <a:stretch>
            <a:fillRect/>
          </a:stretch>
        </p:blipFill>
        <p:spPr>
          <a:xfrm>
            <a:off x="4759276" y="1141828"/>
            <a:ext cx="4298379" cy="1796309"/>
          </a:xfrm>
          <a:prstGeom prst="rect">
            <a:avLst/>
          </a:prstGeom>
          <a:ln>
            <a:noFill/>
          </a:ln>
          <a:effectLst>
            <a:outerShdw blurRad="292100" dist="139700" dir="2700000" algn="tl" rotWithShape="0">
              <a:srgbClr val="333333">
                <a:alpha val="65000"/>
              </a:srgbClr>
            </a:outerShdw>
          </a:effectLst>
        </p:spPr>
      </p:pic>
      <p:pic>
        <p:nvPicPr>
          <p:cNvPr id="5" name="Εικόνα 4">
            <a:extLst>
              <a:ext uri="{FF2B5EF4-FFF2-40B4-BE49-F238E27FC236}">
                <a16:creationId xmlns:a16="http://schemas.microsoft.com/office/drawing/2014/main" id="{3F80C5EA-C5EF-2CC5-71CE-3C31BA049188}"/>
              </a:ext>
            </a:extLst>
          </p:cNvPr>
          <p:cNvPicPr>
            <a:picLocks noChangeAspect="1"/>
          </p:cNvPicPr>
          <p:nvPr/>
        </p:nvPicPr>
        <p:blipFill>
          <a:blip r:embed="rId5"/>
          <a:srcRect l="23542" r="21834"/>
          <a:stretch>
            <a:fillRect/>
          </a:stretch>
        </p:blipFill>
        <p:spPr>
          <a:xfrm>
            <a:off x="554273" y="3733348"/>
            <a:ext cx="2328589" cy="2962720"/>
          </a:xfrm>
          <a:prstGeom prst="rect">
            <a:avLst/>
          </a:prstGeom>
          <a:ln>
            <a:noFill/>
          </a:ln>
          <a:effectLst>
            <a:outerShdw blurRad="292100" dist="139700" dir="2700000" algn="tl" rotWithShape="0">
              <a:srgbClr val="333333">
                <a:alpha val="65000"/>
              </a:srgbClr>
            </a:outerShdw>
          </a:effectLst>
        </p:spPr>
      </p:pic>
      <p:pic>
        <p:nvPicPr>
          <p:cNvPr id="8" name="Picture 15" descr="A screenshot of a computer&#10;&#10;AI-generated content may be incorrect.">
            <a:extLst>
              <a:ext uri="{FF2B5EF4-FFF2-40B4-BE49-F238E27FC236}">
                <a16:creationId xmlns:a16="http://schemas.microsoft.com/office/drawing/2014/main" id="{33FB895E-9B58-18ED-3676-245379680957}"/>
              </a:ext>
            </a:extLst>
          </p:cNvPr>
          <p:cNvPicPr>
            <a:picLocks noChangeAspect="1"/>
          </p:cNvPicPr>
          <p:nvPr/>
        </p:nvPicPr>
        <p:blipFill>
          <a:blip r:embed="rId6" cstate="print">
            <a:extLst>
              <a:ext uri="{28A0092B-C50C-407E-A947-70E740481C1C}">
                <a14:useLocalDpi xmlns:a14="http://schemas.microsoft.com/office/drawing/2010/main" val="0"/>
              </a:ext>
            </a:extLst>
          </a:blip>
          <a:srcRect l="35425" r="24929" b="63116"/>
          <a:stretch>
            <a:fillRect/>
          </a:stretch>
        </p:blipFill>
        <p:spPr>
          <a:xfrm>
            <a:off x="2690331" y="3759887"/>
            <a:ext cx="2698981" cy="1397617"/>
          </a:xfrm>
          <a:prstGeom prst="rect">
            <a:avLst/>
          </a:prstGeom>
          <a:ln>
            <a:noFill/>
          </a:ln>
          <a:effectLst>
            <a:outerShdw blurRad="292100" dist="139700" dir="2700000" algn="tl" rotWithShape="0">
              <a:srgbClr val="333333">
                <a:alpha val="65000"/>
              </a:srgbClr>
            </a:outerShdw>
          </a:effectLst>
        </p:spPr>
      </p:pic>
      <p:pic>
        <p:nvPicPr>
          <p:cNvPr id="12" name="Picture 1" descr="A screenshot of a computer&#10;&#10;Description automatically generated">
            <a:extLst>
              <a:ext uri="{FF2B5EF4-FFF2-40B4-BE49-F238E27FC236}">
                <a16:creationId xmlns:a16="http://schemas.microsoft.com/office/drawing/2014/main" id="{E309AC01-34F5-8D60-FA52-C4BD6FD48C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40045" y="2370951"/>
            <a:ext cx="5323248" cy="261179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7B78B782-8900-9815-EB5E-8A4B1C8ACBF5}"/>
              </a:ext>
            </a:extLst>
          </p:cNvPr>
          <p:cNvPicPr>
            <a:picLocks noChangeAspect="1"/>
          </p:cNvPicPr>
          <p:nvPr/>
        </p:nvPicPr>
        <p:blipFill>
          <a:blip r:embed="rId8"/>
          <a:stretch>
            <a:fillRect/>
          </a:stretch>
        </p:blipFill>
        <p:spPr>
          <a:xfrm>
            <a:off x="5174373" y="4220280"/>
            <a:ext cx="4970332" cy="247578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41234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Διάγραμμα 10">
            <a:extLst>
              <a:ext uri="{FF2B5EF4-FFF2-40B4-BE49-F238E27FC236}">
                <a16:creationId xmlns:a16="http://schemas.microsoft.com/office/drawing/2014/main" id="{32C3DAB4-0D62-C65E-7387-D2B338F5FCEE}"/>
              </a:ext>
            </a:extLst>
          </p:cNvPr>
          <p:cNvGraphicFramePr/>
          <p:nvPr>
            <p:extLst>
              <p:ext uri="{D42A27DB-BD31-4B8C-83A1-F6EECF244321}">
                <p14:modId xmlns:p14="http://schemas.microsoft.com/office/powerpoint/2010/main" val="462223015"/>
              </p:ext>
            </p:extLst>
          </p:nvPr>
        </p:nvGraphicFramePr>
        <p:xfrm>
          <a:off x="521110" y="1132464"/>
          <a:ext cx="11294347" cy="5350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FEE15237-66A3-46D4-A32E-E0D9E5C31A85}"/>
              </a:ext>
            </a:extLst>
          </p:cNvPr>
          <p:cNvSpPr txBox="1"/>
          <p:nvPr/>
        </p:nvSpPr>
        <p:spPr>
          <a:xfrm>
            <a:off x="4143566" y="581641"/>
            <a:ext cx="5038725" cy="485775"/>
          </a:xfrm>
          <a:prstGeom prst="rect">
            <a:avLst/>
          </a:prstGeom>
        </p:spPr>
        <p:txBody>
          <a:bodyPr vert="horz" wrap="square" lIns="91440" tIns="45720" rIns="91440" bIns="45720" rtlCol="0">
            <a:noAutofit/>
          </a:bodyPr>
          <a:lstStyle/>
          <a:p>
            <a:pPr algn="l"/>
            <a:endParaRPr lang="el-GR" sz="2800">
              <a:solidFill>
                <a:srgbClr val="115D9B"/>
              </a:solidFill>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2AFC31C9-643B-1CE4-6B53-55687178BCBB}"/>
              </a:ext>
            </a:extLst>
          </p:cNvPr>
          <p:cNvSpPr txBox="1"/>
          <p:nvPr/>
        </p:nvSpPr>
        <p:spPr>
          <a:xfrm>
            <a:off x="3538716" y="371278"/>
            <a:ext cx="5643575" cy="485775"/>
          </a:xfrm>
          <a:prstGeom prst="rect">
            <a:avLst/>
          </a:prstGeom>
        </p:spPr>
        <p:txBody>
          <a:bodyPr vert="horz" wrap="square" lIns="91440" tIns="45720" rIns="91440" bIns="45720" rtlCol="0">
            <a:noAutofit/>
          </a:bodyPr>
          <a:lstStyle/>
          <a:p>
            <a:pPr algn="ctr"/>
            <a:r>
              <a:rPr lang="en-US" sz="2800">
                <a:solidFill>
                  <a:srgbClr val="115D9B"/>
                </a:solidFill>
                <a:latin typeface="Helvetica" panose="020B0604020202020204" pitchFamily="34" charset="0"/>
                <a:cs typeface="Helvetica" panose="020B0604020202020204" pitchFamily="34" charset="0"/>
              </a:rPr>
              <a:t>ENERGATE Services (2/2)</a:t>
            </a:r>
            <a:endParaRPr lang="el-GR" sz="2800">
              <a:solidFill>
                <a:srgbClr val="115D9B"/>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311856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1F777A3D-EF3B-5B9E-2107-110D42F8B3F5}"/>
              </a:ext>
            </a:extLst>
          </p:cNvPr>
          <p:cNvSpPr txBox="1"/>
          <p:nvPr/>
        </p:nvSpPr>
        <p:spPr>
          <a:xfrm>
            <a:off x="5502959" y="6209641"/>
            <a:ext cx="5635638" cy="825500"/>
          </a:xfrm>
          <a:prstGeom prst="rect">
            <a:avLst/>
          </a:prstGeom>
        </p:spPr>
        <p:txBody>
          <a:bodyPr vert="horz" wrap="square" lIns="91440" tIns="45720" rIns="91440" bIns="45720" rtlCol="0">
            <a:normAutofit/>
          </a:bodyPr>
          <a:lstStyle/>
          <a:p>
            <a:pPr marL="285750" indent="-285750" algn="ctr">
              <a:buFont typeface="Arial" panose="020B0604020202090204" pitchFamily="34" charset="0"/>
              <a:buChar char="•"/>
            </a:pPr>
            <a:endParaRPr lang="en-US" b="1">
              <a:latin typeface="Helvetica" panose="020B0604020202020204" pitchFamily="34" charset="0"/>
              <a:cs typeface="Helvetica" panose="020B0604020202020204" pitchFamily="34" charset="0"/>
            </a:endParaRPr>
          </a:p>
        </p:txBody>
      </p:sp>
      <p:cxnSp>
        <p:nvCxnSpPr>
          <p:cNvPr id="13" name="Straight Connector 12">
            <a:extLst>
              <a:ext uri="{FF2B5EF4-FFF2-40B4-BE49-F238E27FC236}">
                <a16:creationId xmlns:a16="http://schemas.microsoft.com/office/drawing/2014/main" id="{47F4C4F6-DBC7-47F5-37FB-8D7443D6B253}"/>
              </a:ext>
            </a:extLst>
          </p:cNvPr>
          <p:cNvCxnSpPr>
            <a:cxnSpLocks/>
          </p:cNvCxnSpPr>
          <p:nvPr/>
        </p:nvCxnSpPr>
        <p:spPr>
          <a:xfrm>
            <a:off x="5268995" y="3429000"/>
            <a:ext cx="6846805" cy="0"/>
          </a:xfrm>
          <a:prstGeom prst="line">
            <a:avLst/>
          </a:prstGeom>
          <a:ln w="28575">
            <a:solidFill>
              <a:srgbClr val="115D9B"/>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11127DD-A7CB-C114-3144-A9FA2944CA8C}"/>
              </a:ext>
            </a:extLst>
          </p:cNvPr>
          <p:cNvSpPr txBox="1"/>
          <p:nvPr/>
        </p:nvSpPr>
        <p:spPr>
          <a:xfrm>
            <a:off x="4718041" y="287096"/>
            <a:ext cx="3684457" cy="523220"/>
          </a:xfrm>
          <a:prstGeom prst="rect">
            <a:avLst/>
          </a:prstGeom>
          <a:noFill/>
        </p:spPr>
        <p:txBody>
          <a:bodyPr wrap="square">
            <a:spAutoFit/>
          </a:bodyPr>
          <a:lstStyle/>
          <a:p>
            <a:pPr algn="ctr"/>
            <a:r>
              <a:rPr lang="en-US" sz="2800">
                <a:solidFill>
                  <a:schemeClr val="accent5">
                    <a:lumMod val="75000"/>
                  </a:schemeClr>
                </a:solidFill>
                <a:latin typeface="Helvetica" panose="020B0604020202020204" pitchFamily="34" charset="0"/>
                <a:cs typeface="Helvetica" panose="020B0604020202020204" pitchFamily="34" charset="0"/>
              </a:rPr>
              <a:t>ENERGATE Pilots</a:t>
            </a:r>
          </a:p>
        </p:txBody>
      </p:sp>
      <p:pic>
        <p:nvPicPr>
          <p:cNvPr id="5" name="Picture 4">
            <a:extLst>
              <a:ext uri="{FF2B5EF4-FFF2-40B4-BE49-F238E27FC236}">
                <a16:creationId xmlns:a16="http://schemas.microsoft.com/office/drawing/2014/main" id="{5F552870-51E3-02A1-5E4E-421A6E53674B}"/>
              </a:ext>
            </a:extLst>
          </p:cNvPr>
          <p:cNvPicPr>
            <a:picLocks noChangeAspect="1"/>
          </p:cNvPicPr>
          <p:nvPr/>
        </p:nvPicPr>
        <p:blipFill>
          <a:blip r:embed="rId3"/>
          <a:srcRect l="29650"/>
          <a:stretch/>
        </p:blipFill>
        <p:spPr>
          <a:xfrm>
            <a:off x="542959" y="909859"/>
            <a:ext cx="5869602" cy="4627028"/>
          </a:xfrm>
          <a:prstGeom prst="rect">
            <a:avLst/>
          </a:prstGeom>
        </p:spPr>
      </p:pic>
      <p:graphicFrame>
        <p:nvGraphicFramePr>
          <p:cNvPr id="6" name="Γράφημα 5">
            <a:extLst>
              <a:ext uri="{FF2B5EF4-FFF2-40B4-BE49-F238E27FC236}">
                <a16:creationId xmlns:a16="http://schemas.microsoft.com/office/drawing/2014/main" id="{FB2A8272-E50C-68D7-67B0-5ADAF377566D}"/>
              </a:ext>
            </a:extLst>
          </p:cNvPr>
          <p:cNvGraphicFramePr>
            <a:graphicFrameLocks/>
          </p:cNvGraphicFramePr>
          <p:nvPr>
            <p:extLst>
              <p:ext uri="{D42A27DB-BD31-4B8C-83A1-F6EECF244321}">
                <p14:modId xmlns:p14="http://schemas.microsoft.com/office/powerpoint/2010/main" val="3092073335"/>
              </p:ext>
            </p:extLst>
          </p:nvPr>
        </p:nvGraphicFramePr>
        <p:xfrm>
          <a:off x="4718041" y="810316"/>
          <a:ext cx="6797109" cy="3074118"/>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F863E9B2-C31C-03A3-257F-289D6B93F0DA}"/>
              </a:ext>
            </a:extLst>
          </p:cNvPr>
          <p:cNvSpPr txBox="1"/>
          <p:nvPr/>
        </p:nvSpPr>
        <p:spPr>
          <a:xfrm>
            <a:off x="10462736" y="1058225"/>
            <a:ext cx="1351722" cy="1386232"/>
          </a:xfrm>
          <a:prstGeom prst="rect">
            <a:avLst/>
          </a:prstGeom>
        </p:spPr>
        <p:txBody>
          <a:bodyPr vert="horz" wrap="square" lIns="91440" tIns="45720" rIns="91440" bIns="45720" rtlCol="0">
            <a:normAutofit/>
          </a:bodyPr>
          <a:lstStyle/>
          <a:p>
            <a:pPr algn="ctr"/>
            <a:r>
              <a:rPr lang="en-US">
                <a:solidFill>
                  <a:schemeClr val="bg2">
                    <a:lumMod val="50000"/>
                  </a:schemeClr>
                </a:solidFill>
                <a:latin typeface="Helvetica" panose="020B0604020202020204"/>
                <a:cs typeface="Helvetica" panose="020B0604020202020204"/>
              </a:rPr>
              <a:t>Registered projects per country </a:t>
            </a:r>
            <a:endParaRPr lang="el-GR">
              <a:solidFill>
                <a:schemeClr val="bg2">
                  <a:lumMod val="50000"/>
                </a:schemeClr>
              </a:solidFill>
              <a:latin typeface="Helvetica" panose="020B0604020202020204"/>
              <a:cs typeface="Helvetica" panose="020B0604020202020204"/>
            </a:endParaRPr>
          </a:p>
        </p:txBody>
      </p:sp>
      <p:graphicFrame>
        <p:nvGraphicFramePr>
          <p:cNvPr id="9" name="Γράφημα 8">
            <a:extLst>
              <a:ext uri="{FF2B5EF4-FFF2-40B4-BE49-F238E27FC236}">
                <a16:creationId xmlns:a16="http://schemas.microsoft.com/office/drawing/2014/main" id="{6F7DB8F4-1B7B-3409-EB5F-FCB91A8D4233}"/>
              </a:ext>
            </a:extLst>
          </p:cNvPr>
          <p:cNvGraphicFramePr>
            <a:graphicFrameLocks/>
          </p:cNvGraphicFramePr>
          <p:nvPr>
            <p:extLst>
              <p:ext uri="{D42A27DB-BD31-4B8C-83A1-F6EECF244321}">
                <p14:modId xmlns:p14="http://schemas.microsoft.com/office/powerpoint/2010/main" val="3631497773"/>
              </p:ext>
            </p:extLst>
          </p:nvPr>
        </p:nvGraphicFramePr>
        <p:xfrm>
          <a:off x="5226755" y="3547073"/>
          <a:ext cx="5779680" cy="3310927"/>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a:extLst>
              <a:ext uri="{FF2B5EF4-FFF2-40B4-BE49-F238E27FC236}">
                <a16:creationId xmlns:a16="http://schemas.microsoft.com/office/drawing/2014/main" id="{F9B00BB9-8200-C29B-BEE4-C5E875B09D2B}"/>
              </a:ext>
            </a:extLst>
          </p:cNvPr>
          <p:cNvSpPr txBox="1"/>
          <p:nvPr/>
        </p:nvSpPr>
        <p:spPr>
          <a:xfrm>
            <a:off x="10546832" y="4679983"/>
            <a:ext cx="1427922" cy="1386232"/>
          </a:xfrm>
          <a:prstGeom prst="rect">
            <a:avLst/>
          </a:prstGeom>
        </p:spPr>
        <p:txBody>
          <a:bodyPr vert="horz" wrap="square" lIns="91440" tIns="45720" rIns="91440" bIns="45720" rtlCol="0">
            <a:normAutofit/>
          </a:bodyPr>
          <a:lstStyle/>
          <a:p>
            <a:pPr algn="ctr"/>
            <a:r>
              <a:rPr lang="en-US">
                <a:solidFill>
                  <a:schemeClr val="bg2">
                    <a:lumMod val="50000"/>
                  </a:schemeClr>
                </a:solidFill>
                <a:latin typeface="Helvetica" panose="020B0604020202020204"/>
                <a:cs typeface="Helvetica" panose="020B0604020202020204"/>
              </a:rPr>
              <a:t>Registered projects per building typology </a:t>
            </a:r>
            <a:endParaRPr lang="el-GR">
              <a:solidFill>
                <a:schemeClr val="bg2">
                  <a:lumMod val="50000"/>
                </a:schemeClr>
              </a:solidFill>
              <a:latin typeface="Helvetica" panose="020B0604020202020204"/>
              <a:cs typeface="Helvetica" panose="020B0604020202020204"/>
            </a:endParaRPr>
          </a:p>
        </p:txBody>
      </p:sp>
    </p:spTree>
    <p:extLst>
      <p:ext uri="{BB962C8B-B14F-4D97-AF65-F5344CB8AC3E}">
        <p14:creationId xmlns:p14="http://schemas.microsoft.com/office/powerpoint/2010/main" val="3408830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2D8F35-1301-406D-A567-4CA58375AADB}"/>
              </a:ext>
            </a:extLst>
          </p:cNvPr>
          <p:cNvPicPr>
            <a:picLocks noChangeAspect="1" noChangeArrowheads="1"/>
          </p:cNvPicPr>
          <p:nvPr/>
        </p:nvPicPr>
        <p:blipFill>
          <a:blip r:embed="rId2"/>
          <a:srcRect/>
          <a:stretch/>
        </p:blipFill>
        <p:spPr bwMode="auto">
          <a:xfrm>
            <a:off x="231267" y="822449"/>
            <a:ext cx="2301383" cy="325448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E52562F-2537-C866-9DAB-21F7D175269F}"/>
              </a:ext>
            </a:extLst>
          </p:cNvPr>
          <p:cNvSpPr txBox="1"/>
          <p:nvPr/>
        </p:nvSpPr>
        <p:spPr>
          <a:xfrm>
            <a:off x="272827" y="4076929"/>
            <a:ext cx="2218262" cy="738664"/>
          </a:xfrm>
          <a:prstGeom prst="rect">
            <a:avLst/>
          </a:prstGeom>
          <a:noFill/>
        </p:spPr>
        <p:txBody>
          <a:bodyPr wrap="square">
            <a:spAutoFit/>
          </a:bodyPr>
          <a:lstStyle/>
          <a:p>
            <a:r>
              <a:rPr lang="en-US" sz="1400">
                <a:solidFill>
                  <a:srgbClr val="002060"/>
                </a:solidFill>
                <a:latin typeface="Helvetica" panose="020B0604020202020204" pitchFamily="34" charset="0"/>
                <a:cs typeface="Helvetica" panose="020B0604020202020204" pitchFamily="34" charset="0"/>
                <a:hlinkClick r:id="rId3"/>
              </a:rPr>
              <a:t>ENERGATE Infographic on Planning the Main Pilot Typologies</a:t>
            </a:r>
            <a:endParaRPr lang="en-US" sz="1400">
              <a:solidFill>
                <a:srgbClr val="002060"/>
              </a:solidFill>
              <a:latin typeface="Helvetica" panose="020B0604020202020204" pitchFamily="34" charset="0"/>
              <a:cs typeface="Helvetica" panose="020B0604020202020204" pitchFamily="34" charset="0"/>
            </a:endParaRPr>
          </a:p>
        </p:txBody>
      </p:sp>
      <p:pic>
        <p:nvPicPr>
          <p:cNvPr id="4" name="Picture 2" descr="im">
            <a:extLst>
              <a:ext uri="{FF2B5EF4-FFF2-40B4-BE49-F238E27FC236}">
                <a16:creationId xmlns:a16="http://schemas.microsoft.com/office/drawing/2014/main" id="{C22D8F35-1301-406D-A567-4CA58375AA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0196" y="837381"/>
            <a:ext cx="2051699" cy="5183238"/>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E52562F-2537-C866-9DAB-21F7D175269F}"/>
              </a:ext>
            </a:extLst>
          </p:cNvPr>
          <p:cNvSpPr txBox="1"/>
          <p:nvPr/>
        </p:nvSpPr>
        <p:spPr>
          <a:xfrm>
            <a:off x="9813633" y="6119336"/>
            <a:ext cx="2218262" cy="738664"/>
          </a:xfrm>
          <a:prstGeom prst="rect">
            <a:avLst/>
          </a:prstGeom>
          <a:noFill/>
        </p:spPr>
        <p:txBody>
          <a:bodyPr wrap="square">
            <a:spAutoFit/>
          </a:bodyPr>
          <a:lstStyle/>
          <a:p>
            <a:pPr algn="r"/>
            <a:r>
              <a:rPr lang="en-US" sz="1400">
                <a:solidFill>
                  <a:srgbClr val="002060"/>
                </a:solidFill>
                <a:latin typeface="Helvetica" panose="020B0604020202020204" pitchFamily="34" charset="0"/>
                <a:cs typeface="Helvetica" panose="020B0604020202020204" pitchFamily="34" charset="0"/>
                <a:hlinkClick r:id="rId5"/>
              </a:rPr>
              <a:t>ENERGATE Factsheet on Financing Typologies for Building Renovation</a:t>
            </a:r>
            <a:endParaRPr lang="en-US" sz="1400">
              <a:solidFill>
                <a:srgbClr val="002060"/>
              </a:solidFill>
              <a:latin typeface="Helvetica" panose="020B0604020202020204" pitchFamily="34" charset="0"/>
              <a:cs typeface="Helvetica" panose="020B0604020202020204" pitchFamily="34" charset="0"/>
            </a:endParaRPr>
          </a:p>
        </p:txBody>
      </p:sp>
      <p:sp>
        <p:nvSpPr>
          <p:cNvPr id="11" name="Τίτλος 3">
            <a:extLst>
              <a:ext uri="{FF2B5EF4-FFF2-40B4-BE49-F238E27FC236}">
                <a16:creationId xmlns:a16="http://schemas.microsoft.com/office/drawing/2014/main" id="{202AC4EB-853E-BE53-6C23-BD8420DD3213}"/>
              </a:ext>
            </a:extLst>
          </p:cNvPr>
          <p:cNvSpPr txBox="1">
            <a:spLocks/>
          </p:cNvSpPr>
          <p:nvPr/>
        </p:nvSpPr>
        <p:spPr>
          <a:xfrm>
            <a:off x="3509335" y="373456"/>
            <a:ext cx="5352927" cy="670525"/>
          </a:xfrm>
        </p:spPr>
        <p:txBody>
          <a:bodyPr/>
          <a:lst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a:lstStyle>
          <a:p>
            <a:pPr algn="ctr"/>
            <a:r>
              <a:rPr lang="en-US" sz="2800">
                <a:solidFill>
                  <a:srgbClr val="305C83"/>
                </a:solidFill>
                <a:latin typeface="Helvetica" panose="020B0604020202020204" pitchFamily="34" charset="0"/>
                <a:cs typeface="Helvetica" panose="020B0604020202020204" pitchFamily="34" charset="0"/>
              </a:rPr>
              <a:t>Explore our Results</a:t>
            </a:r>
            <a:endParaRPr lang="el-GR" sz="2800">
              <a:solidFill>
                <a:srgbClr val="305C83"/>
              </a:solidFill>
              <a:latin typeface="Helvetica" panose="020B0604020202020204" pitchFamily="34" charset="0"/>
              <a:cs typeface="Helvetica" panose="020B0604020202020204" pitchFamily="34" charset="0"/>
            </a:endParaRPr>
          </a:p>
        </p:txBody>
      </p:sp>
      <p:pic>
        <p:nvPicPr>
          <p:cNvPr id="2" name="Picture 2" descr="No alt text provided for this image">
            <a:extLst>
              <a:ext uri="{FF2B5EF4-FFF2-40B4-BE49-F238E27FC236}">
                <a16:creationId xmlns:a16="http://schemas.microsoft.com/office/drawing/2014/main" id="{9ED02EA0-8183-E328-D52C-C207DB3BD4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5131" y="946773"/>
            <a:ext cx="3090748" cy="2185275"/>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CBB3DAC-085C-DEC5-08EE-7E83AE8A8581}"/>
              </a:ext>
            </a:extLst>
          </p:cNvPr>
          <p:cNvSpPr txBox="1"/>
          <p:nvPr/>
        </p:nvSpPr>
        <p:spPr>
          <a:xfrm>
            <a:off x="2647809" y="3174799"/>
            <a:ext cx="3367394" cy="307777"/>
          </a:xfrm>
          <a:prstGeom prst="rect">
            <a:avLst/>
          </a:prstGeom>
          <a:noFill/>
        </p:spPr>
        <p:txBody>
          <a:bodyPr wrap="square">
            <a:spAutoFit/>
          </a:bodyPr>
          <a:lstStyle/>
          <a:p>
            <a:r>
              <a:rPr lang="en-US" sz="1400" u="sng">
                <a:solidFill>
                  <a:srgbClr val="5195D3"/>
                </a:solidFill>
                <a:latin typeface="Helvetica" panose="020B0604020202020204"/>
                <a:cs typeface="Helvetica" panose="020B0604020202020204"/>
              </a:rPr>
              <a:t>What is the ENERGATE Platform?</a:t>
            </a:r>
          </a:p>
        </p:txBody>
      </p:sp>
      <p:sp>
        <p:nvSpPr>
          <p:cNvPr id="22" name="TextBox 21">
            <a:extLst>
              <a:ext uri="{FF2B5EF4-FFF2-40B4-BE49-F238E27FC236}">
                <a16:creationId xmlns:a16="http://schemas.microsoft.com/office/drawing/2014/main" id="{5B6499C8-B66A-9F27-FE73-1259C9B21F30}"/>
              </a:ext>
            </a:extLst>
          </p:cNvPr>
          <p:cNvSpPr txBox="1"/>
          <p:nvPr/>
        </p:nvSpPr>
        <p:spPr>
          <a:xfrm>
            <a:off x="3742772" y="5739719"/>
            <a:ext cx="3863341" cy="738664"/>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7"/>
              </a:rPr>
              <a:t>Discover ENERGATE - Your Energy Efficiency Aggregation Marketplace</a:t>
            </a:r>
            <a:endParaRPr lang="en-US" sz="1400">
              <a:latin typeface="Helvetica" panose="020B0604020202020204" pitchFamily="34" charset="0"/>
              <a:cs typeface="Helvetica" panose="020B0604020202020204" pitchFamily="34" charset="0"/>
            </a:endParaRPr>
          </a:p>
          <a:p>
            <a:endParaRPr lang="el-GR" sz="1400">
              <a:latin typeface="Helvetica" panose="020B0604020202020204" pitchFamily="34" charset="0"/>
              <a:cs typeface="Helvetica" panose="020B0604020202020204" pitchFamily="34" charset="0"/>
            </a:endParaRPr>
          </a:p>
        </p:txBody>
      </p:sp>
      <p:pic>
        <p:nvPicPr>
          <p:cNvPr id="12" name="Picture 2">
            <a:extLst>
              <a:ext uri="{FF2B5EF4-FFF2-40B4-BE49-F238E27FC236}">
                <a16:creationId xmlns:a16="http://schemas.microsoft.com/office/drawing/2014/main" id="{D7C8737F-5E87-1872-1C10-778359886E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75734" y="3622596"/>
            <a:ext cx="3674720" cy="2067030"/>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Youtube - Free social media icons">
            <a:extLst>
              <a:ext uri="{FF2B5EF4-FFF2-40B4-BE49-F238E27FC236}">
                <a16:creationId xmlns:a16="http://schemas.microsoft.com/office/drawing/2014/main" id="{4A546FFD-5823-0A3B-E6BC-A4DA4E43F45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1541" y="4460190"/>
            <a:ext cx="511277" cy="51127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41B32CE3-5513-3415-E11C-95867027F1B8}"/>
              </a:ext>
            </a:extLst>
          </p:cNvPr>
          <p:cNvPicPr>
            <a:picLocks noChangeAspect="1"/>
          </p:cNvPicPr>
          <p:nvPr/>
        </p:nvPicPr>
        <p:blipFill>
          <a:blip r:embed="rId10"/>
          <a:stretch>
            <a:fillRect/>
          </a:stretch>
        </p:blipFill>
        <p:spPr>
          <a:xfrm>
            <a:off x="393649" y="4815593"/>
            <a:ext cx="2891812" cy="1748066"/>
          </a:xfrm>
          <a:prstGeom prst="rect">
            <a:avLst/>
          </a:prstGeom>
          <a:noFill/>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39DE2107-D712-21CA-743D-84D405F90045}"/>
              </a:ext>
            </a:extLst>
          </p:cNvPr>
          <p:cNvSpPr txBox="1"/>
          <p:nvPr/>
        </p:nvSpPr>
        <p:spPr>
          <a:xfrm>
            <a:off x="317869" y="6555677"/>
            <a:ext cx="2946400" cy="914400"/>
          </a:xfrm>
          <a:prstGeom prst="rect">
            <a:avLst/>
          </a:prstGeom>
        </p:spPr>
        <p:txBody>
          <a:bodyPr vert="horz" wrap="none" lIns="91440" tIns="45720" rIns="91440" bIns="45720" rtlCol="0">
            <a:normAutofit/>
          </a:bodyPr>
          <a:lstStyle/>
          <a:p>
            <a:pPr algn="l"/>
            <a:r>
              <a:rPr lang="en-US" sz="1400">
                <a:latin typeface="Helvetica" panose="020B0604020202020204"/>
                <a:cs typeface="Helvetica" panose="020B0604020202020204"/>
                <a:hlinkClick r:id="rId11"/>
              </a:rPr>
              <a:t>ENERGATE Video</a:t>
            </a:r>
            <a:endParaRPr lang="el-GR" sz="1400">
              <a:latin typeface="Helvetica" panose="020B0604020202020204"/>
              <a:cs typeface="Helvetica" panose="020B0604020202020204"/>
            </a:endParaRPr>
          </a:p>
        </p:txBody>
      </p:sp>
      <p:pic>
        <p:nvPicPr>
          <p:cNvPr id="17" name="Picture 2" descr="im">
            <a:extLst>
              <a:ext uri="{FF2B5EF4-FFF2-40B4-BE49-F238E27FC236}">
                <a16:creationId xmlns:a16="http://schemas.microsoft.com/office/drawing/2014/main" id="{72863F12-2434-91F2-A8C4-7C79812DE7E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689246" y="837381"/>
            <a:ext cx="2124387" cy="5310966"/>
          </a:xfrm>
          <a:prstGeom prst="rect">
            <a:avLst/>
          </a:prstGeom>
          <a:noFill/>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E5F484CC-227B-BF2F-6A90-D728029ECF48}"/>
              </a:ext>
            </a:extLst>
          </p:cNvPr>
          <p:cNvSpPr txBox="1"/>
          <p:nvPr/>
        </p:nvSpPr>
        <p:spPr>
          <a:xfrm>
            <a:off x="7689246" y="6200210"/>
            <a:ext cx="2605548" cy="363793"/>
          </a:xfrm>
          <a:prstGeom prst="rect">
            <a:avLst/>
          </a:prstGeom>
        </p:spPr>
        <p:txBody>
          <a:bodyPr vert="horz" wrap="none" lIns="91440" tIns="45720" rIns="91440" bIns="45720" rtlCol="0">
            <a:normAutofit/>
          </a:bodyPr>
          <a:lstStyle/>
          <a:p>
            <a:pPr algn="l"/>
            <a:r>
              <a:rPr lang="en-US" sz="1400">
                <a:latin typeface="Helvetica" panose="020B0604020202020204"/>
                <a:cs typeface="Helvetica" panose="020B0604020202020204"/>
                <a:hlinkClick r:id="rId13"/>
              </a:rPr>
              <a:t>ENERGATE Use Cases</a:t>
            </a:r>
            <a:endParaRPr lang="el-GR" sz="1400">
              <a:latin typeface="Helvetica" panose="020B0604020202020204"/>
              <a:cs typeface="Helvetica" panose="020B0604020202020204"/>
            </a:endParaRPr>
          </a:p>
        </p:txBody>
      </p:sp>
    </p:spTree>
    <p:extLst>
      <p:ext uri="{BB962C8B-B14F-4D97-AF65-F5344CB8AC3E}">
        <p14:creationId xmlns:p14="http://schemas.microsoft.com/office/powerpoint/2010/main" val="1904387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AACFCCC5-AC4A-21C1-9423-36DD22005C1E}"/>
              </a:ext>
            </a:extLst>
          </p:cNvPr>
          <p:cNvSpPr txBox="1">
            <a:spLocks/>
          </p:cNvSpPr>
          <p:nvPr/>
        </p:nvSpPr>
        <p:spPr>
          <a:xfrm>
            <a:off x="3509335" y="373456"/>
            <a:ext cx="5352927" cy="670525"/>
          </a:xfrm>
        </p:spPr>
        <p:txBody>
          <a:bodyPr/>
          <a:lstStyle>
            <a:lvl1pPr algn="l" defTabSz="914400" rtl="0" eaLnBrk="1" latinLnBrk="0" hangingPunct="1">
              <a:lnSpc>
                <a:spcPct val="90000"/>
              </a:lnSpc>
              <a:spcBef>
                <a:spcPct val="0"/>
              </a:spcBef>
              <a:buNone/>
              <a:defRPr sz="4400" kern="1200" cap="none" baseline="0">
                <a:solidFill>
                  <a:schemeClr val="tx1"/>
                </a:solidFill>
                <a:latin typeface="+mj-lt"/>
                <a:ea typeface="+mj-ea"/>
                <a:cs typeface="+mj-cs"/>
              </a:defRPr>
            </a:lvl1pPr>
          </a:lstStyle>
          <a:p>
            <a:pPr algn="ctr"/>
            <a:r>
              <a:rPr lang="en-US" sz="2800">
                <a:solidFill>
                  <a:srgbClr val="305C83"/>
                </a:solidFill>
                <a:latin typeface="Helvetica" panose="020B0604020202020204" pitchFamily="34" charset="0"/>
                <a:cs typeface="Helvetica" panose="020B0604020202020204" pitchFamily="34" charset="0"/>
              </a:rPr>
              <a:t>Explore our Results</a:t>
            </a:r>
            <a:endParaRPr lang="el-GR" sz="2800">
              <a:solidFill>
                <a:srgbClr val="305C83"/>
              </a:solidFill>
              <a:latin typeface="Helvetica" panose="020B0604020202020204" pitchFamily="34" charset="0"/>
              <a:cs typeface="Helvetica" panose="020B0604020202020204" pitchFamily="34" charset="0"/>
            </a:endParaRPr>
          </a:p>
        </p:txBody>
      </p:sp>
      <p:pic>
        <p:nvPicPr>
          <p:cNvPr id="8" name="Picture 7">
            <a:extLst>
              <a:ext uri="{FF2B5EF4-FFF2-40B4-BE49-F238E27FC236}">
                <a16:creationId xmlns:a16="http://schemas.microsoft.com/office/drawing/2014/main" id="{BB5DDB87-EC20-7C8F-2EBC-3873C9677127}"/>
              </a:ext>
            </a:extLst>
          </p:cNvPr>
          <p:cNvPicPr>
            <a:picLocks noChangeAspect="1"/>
          </p:cNvPicPr>
          <p:nvPr/>
        </p:nvPicPr>
        <p:blipFill>
          <a:blip r:embed="rId3"/>
          <a:stretch>
            <a:fillRect/>
          </a:stretch>
        </p:blipFill>
        <p:spPr>
          <a:xfrm rot="16200000">
            <a:off x="7010906" y="2243905"/>
            <a:ext cx="3312838" cy="2340000"/>
          </a:xfrm>
          <a:prstGeom prst="rect">
            <a:avLst/>
          </a:prstGeom>
          <a:effectLst>
            <a:outerShdw blurRad="63500" sx="102000" sy="102000" algn="ctr" rotWithShape="0">
              <a:prstClr val="black">
                <a:alpha val="40000"/>
              </a:prstClr>
            </a:outerShdw>
          </a:effectLst>
        </p:spPr>
      </p:pic>
      <p:pic>
        <p:nvPicPr>
          <p:cNvPr id="6" name="Picture 5">
            <a:extLst>
              <a:ext uri="{FF2B5EF4-FFF2-40B4-BE49-F238E27FC236}">
                <a16:creationId xmlns:a16="http://schemas.microsoft.com/office/drawing/2014/main" id="{0EB35A5E-87E0-5918-13FC-4018B9294B3B}"/>
              </a:ext>
            </a:extLst>
          </p:cNvPr>
          <p:cNvPicPr>
            <a:picLocks noChangeAspect="1"/>
          </p:cNvPicPr>
          <p:nvPr/>
        </p:nvPicPr>
        <p:blipFill>
          <a:blip r:embed="rId4"/>
          <a:stretch>
            <a:fillRect/>
          </a:stretch>
        </p:blipFill>
        <p:spPr>
          <a:xfrm rot="16200000">
            <a:off x="5677830" y="1748210"/>
            <a:ext cx="3307584" cy="2340077"/>
          </a:xfrm>
          <a:prstGeom prst="rect">
            <a:avLst/>
          </a:prstGeom>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CDDB56CF-D21A-674D-A83E-344AB1858D76}"/>
              </a:ext>
            </a:extLst>
          </p:cNvPr>
          <p:cNvSpPr txBox="1"/>
          <p:nvPr/>
        </p:nvSpPr>
        <p:spPr>
          <a:xfrm>
            <a:off x="7013022" y="5104606"/>
            <a:ext cx="2605085" cy="523220"/>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5"/>
              </a:rPr>
              <a:t>Factsheet on ENERGATE National Workshop in Greece</a:t>
            </a:r>
            <a:endParaRPr lang="el-GR" sz="1400">
              <a:latin typeface="Helvetica" panose="020B0604020202020204" pitchFamily="34" charset="0"/>
              <a:cs typeface="Helvetica" panose="020B0604020202020204" pitchFamily="34" charset="0"/>
            </a:endParaRPr>
          </a:p>
        </p:txBody>
      </p:sp>
      <p:pic>
        <p:nvPicPr>
          <p:cNvPr id="11" name="Picture 10">
            <a:extLst>
              <a:ext uri="{FF2B5EF4-FFF2-40B4-BE49-F238E27FC236}">
                <a16:creationId xmlns:a16="http://schemas.microsoft.com/office/drawing/2014/main" id="{98711EA8-9BEE-81F7-D0B7-FFA429D83E2D}"/>
              </a:ext>
            </a:extLst>
          </p:cNvPr>
          <p:cNvPicPr>
            <a:picLocks noChangeAspect="1"/>
          </p:cNvPicPr>
          <p:nvPr/>
        </p:nvPicPr>
        <p:blipFill>
          <a:blip r:embed="rId6"/>
          <a:stretch>
            <a:fillRect/>
          </a:stretch>
        </p:blipFill>
        <p:spPr>
          <a:xfrm rot="16200000">
            <a:off x="9134446" y="1907513"/>
            <a:ext cx="3501673" cy="2496869"/>
          </a:xfrm>
          <a:prstGeom prst="rect">
            <a:avLst/>
          </a:prstGeom>
          <a:effectLst>
            <a:outerShdw blurRad="63500" sx="102000" sy="102000" algn="ctr" rotWithShape="0">
              <a:prstClr val="black">
                <a:alpha val="40000"/>
              </a:prstClr>
            </a:outerShdw>
          </a:effectLst>
        </p:spPr>
      </p:pic>
      <p:sp>
        <p:nvSpPr>
          <p:cNvPr id="12" name="TextBox 11">
            <a:extLst>
              <a:ext uri="{FF2B5EF4-FFF2-40B4-BE49-F238E27FC236}">
                <a16:creationId xmlns:a16="http://schemas.microsoft.com/office/drawing/2014/main" id="{4A28922F-5F10-0CEC-F6E4-EBCF97E46EFC}"/>
              </a:ext>
            </a:extLst>
          </p:cNvPr>
          <p:cNvSpPr txBox="1"/>
          <p:nvPr/>
        </p:nvSpPr>
        <p:spPr>
          <a:xfrm>
            <a:off x="9546805" y="5258494"/>
            <a:ext cx="2605085" cy="738664"/>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7"/>
              </a:rPr>
              <a:t>Factsheet on ENERGATE 3</a:t>
            </a:r>
            <a:r>
              <a:rPr lang="en-US" sz="1400" baseline="30000">
                <a:latin typeface="Helvetica" panose="020B0604020202020204" pitchFamily="34" charset="0"/>
                <a:cs typeface="Helvetica" panose="020B0604020202020204" pitchFamily="34" charset="0"/>
                <a:hlinkClick r:id="rId7"/>
              </a:rPr>
              <a:t>rd</a:t>
            </a:r>
            <a:r>
              <a:rPr lang="en-US" sz="1400">
                <a:latin typeface="Helvetica" panose="020B0604020202020204" pitchFamily="34" charset="0"/>
                <a:cs typeface="Helvetica" panose="020B0604020202020204" pitchFamily="34" charset="0"/>
                <a:hlinkClick r:id="rId7"/>
              </a:rPr>
              <a:t> Regional Training Workshop in Turin</a:t>
            </a:r>
            <a:endParaRPr lang="el-GR" sz="1400">
              <a:latin typeface="Helvetica" panose="020B0604020202020204" pitchFamily="34" charset="0"/>
              <a:cs typeface="Helvetica" panose="020B0604020202020204" pitchFamily="34" charset="0"/>
            </a:endParaRPr>
          </a:p>
        </p:txBody>
      </p:sp>
      <p:pic>
        <p:nvPicPr>
          <p:cNvPr id="3" name="Εικόνα 2" descr="Εικόνα που περιέχει κείμενο, στιγμιότυπο οθόνης, γραμματοσειρά, σχεδίαση&#10;&#10;Το περιεχόμενο που δημιουργείται από τεχνολογία AI ενδέχεται να είναι εσφαλμένο.">
            <a:extLst>
              <a:ext uri="{FF2B5EF4-FFF2-40B4-BE49-F238E27FC236}">
                <a16:creationId xmlns:a16="http://schemas.microsoft.com/office/drawing/2014/main" id="{F7FCA77A-B109-0868-F2A1-BD7EFB0D930B}"/>
              </a:ext>
            </a:extLst>
          </p:cNvPr>
          <p:cNvPicPr>
            <a:picLocks noChangeAspect="1"/>
          </p:cNvPicPr>
          <p:nvPr/>
        </p:nvPicPr>
        <p:blipFill>
          <a:blip r:embed="rId8"/>
          <a:stretch>
            <a:fillRect/>
          </a:stretch>
        </p:blipFill>
        <p:spPr>
          <a:xfrm>
            <a:off x="2620778" y="81022"/>
            <a:ext cx="1913443" cy="2134872"/>
          </a:xfrm>
          <a:prstGeom prst="rect">
            <a:avLst/>
          </a:prstGeom>
        </p:spPr>
      </p:pic>
      <p:pic>
        <p:nvPicPr>
          <p:cNvPr id="18" name="Εικόνα 17">
            <a:extLst>
              <a:ext uri="{FF2B5EF4-FFF2-40B4-BE49-F238E27FC236}">
                <a16:creationId xmlns:a16="http://schemas.microsoft.com/office/drawing/2014/main" id="{B158325A-16A5-57F5-9EAD-DEEEC3DC91C3}"/>
              </a:ext>
            </a:extLst>
          </p:cNvPr>
          <p:cNvPicPr>
            <a:picLocks noChangeAspect="1"/>
          </p:cNvPicPr>
          <p:nvPr/>
        </p:nvPicPr>
        <p:blipFill>
          <a:blip r:embed="rId9"/>
          <a:stretch>
            <a:fillRect/>
          </a:stretch>
        </p:blipFill>
        <p:spPr>
          <a:xfrm>
            <a:off x="199820" y="1462139"/>
            <a:ext cx="2290069" cy="3252086"/>
          </a:xfrm>
          <a:prstGeom prst="rect">
            <a:avLst/>
          </a:prstGeom>
          <a:effectLst>
            <a:outerShdw blurRad="63500" sx="102000" sy="102000" algn="ctr" rotWithShape="0">
              <a:prstClr val="black">
                <a:alpha val="40000"/>
              </a:prstClr>
            </a:outerShdw>
          </a:effectLst>
        </p:spPr>
      </p:pic>
      <p:sp>
        <p:nvSpPr>
          <p:cNvPr id="20" name="TextBox 19">
            <a:extLst>
              <a:ext uri="{FF2B5EF4-FFF2-40B4-BE49-F238E27FC236}">
                <a16:creationId xmlns:a16="http://schemas.microsoft.com/office/drawing/2014/main" id="{1CDD7C4A-2423-9038-2DA2-9D73335469E6}"/>
              </a:ext>
            </a:extLst>
          </p:cNvPr>
          <p:cNvSpPr txBox="1"/>
          <p:nvPr/>
        </p:nvSpPr>
        <p:spPr>
          <a:xfrm>
            <a:off x="126556" y="4751833"/>
            <a:ext cx="2301383" cy="738664"/>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10"/>
              </a:rPr>
              <a:t>Factsheet on ENERGATE Regional Training Workshop in Madrid</a:t>
            </a:r>
            <a:endParaRPr lang="el-GR" sz="1400">
              <a:latin typeface="Helvetica" panose="020B0604020202020204" pitchFamily="34" charset="0"/>
              <a:cs typeface="Helvetica" panose="020B0604020202020204" pitchFamily="34" charset="0"/>
            </a:endParaRPr>
          </a:p>
        </p:txBody>
      </p:sp>
      <p:pic>
        <p:nvPicPr>
          <p:cNvPr id="13" name="Εικόνα 17">
            <a:extLst>
              <a:ext uri="{FF2B5EF4-FFF2-40B4-BE49-F238E27FC236}">
                <a16:creationId xmlns:a16="http://schemas.microsoft.com/office/drawing/2014/main" id="{B158325A-16A5-57F5-9EAD-DEEEC3DC91C3}"/>
              </a:ext>
            </a:extLst>
          </p:cNvPr>
          <p:cNvPicPr>
            <a:picLocks noChangeAspect="1"/>
          </p:cNvPicPr>
          <p:nvPr/>
        </p:nvPicPr>
        <p:blipFill>
          <a:blip r:embed="rId11"/>
          <a:srcRect/>
          <a:stretch/>
        </p:blipFill>
        <p:spPr>
          <a:xfrm>
            <a:off x="2354675" y="2745786"/>
            <a:ext cx="2290069" cy="3254920"/>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1CDD7C4A-2423-9038-2DA2-9D73335469E6}"/>
              </a:ext>
            </a:extLst>
          </p:cNvPr>
          <p:cNvSpPr txBox="1"/>
          <p:nvPr/>
        </p:nvSpPr>
        <p:spPr>
          <a:xfrm>
            <a:off x="2343361" y="6038314"/>
            <a:ext cx="2301383" cy="738664"/>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12"/>
              </a:rPr>
              <a:t>Factsheet on ENERGATE 2</a:t>
            </a:r>
            <a:r>
              <a:rPr lang="en-US" sz="1400" baseline="30000">
                <a:latin typeface="Helvetica" panose="020B0604020202020204" pitchFamily="34" charset="0"/>
                <a:cs typeface="Helvetica" panose="020B0604020202020204" pitchFamily="34" charset="0"/>
                <a:hlinkClick r:id="rId12"/>
              </a:rPr>
              <a:t>nd</a:t>
            </a:r>
            <a:r>
              <a:rPr lang="en-US" sz="1400">
                <a:latin typeface="Helvetica" panose="020B0604020202020204" pitchFamily="34" charset="0"/>
                <a:cs typeface="Helvetica" panose="020B0604020202020204" pitchFamily="34" charset="0"/>
                <a:hlinkClick r:id="rId12"/>
              </a:rPr>
              <a:t> Regional Training Workshop in Riga</a:t>
            </a:r>
            <a:endParaRPr lang="el-GR" sz="1400">
              <a:latin typeface="Helvetica" panose="020B0604020202020204" pitchFamily="34" charset="0"/>
              <a:cs typeface="Helvetica" panose="020B0604020202020204" pitchFamily="34" charset="0"/>
            </a:endParaRPr>
          </a:p>
        </p:txBody>
      </p:sp>
      <p:pic>
        <p:nvPicPr>
          <p:cNvPr id="15" name="Εικόνα 5" descr="Εικόνα που περιέχει κείμενο, στιγμιότυπο οθόνης, σχεδίαση, γραμματοσειρά&#10;&#10;Περιγραφή που δημιουργήθηκε αυτόματα">
            <a:extLst>
              <a:ext uri="{FF2B5EF4-FFF2-40B4-BE49-F238E27FC236}">
                <a16:creationId xmlns:a16="http://schemas.microsoft.com/office/drawing/2014/main" id="{957DA64A-9B93-A2F5-33FB-130A0908507B}"/>
              </a:ext>
            </a:extLst>
          </p:cNvPr>
          <p:cNvPicPr>
            <a:picLocks noChangeAspect="1"/>
          </p:cNvPicPr>
          <p:nvPr/>
        </p:nvPicPr>
        <p:blipFill>
          <a:blip r:embed="rId13"/>
          <a:stretch>
            <a:fillRect/>
          </a:stretch>
        </p:blipFill>
        <p:spPr>
          <a:xfrm>
            <a:off x="4534221" y="2640222"/>
            <a:ext cx="2294782" cy="3262704"/>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17B9FAC9-2422-D689-EE57-0708951412CD}"/>
              </a:ext>
            </a:extLst>
          </p:cNvPr>
          <p:cNvSpPr txBox="1"/>
          <p:nvPr/>
        </p:nvSpPr>
        <p:spPr>
          <a:xfrm>
            <a:off x="4718240" y="5940534"/>
            <a:ext cx="2294782" cy="738664"/>
          </a:xfrm>
          <a:prstGeom prst="rect">
            <a:avLst/>
          </a:prstGeom>
          <a:noFill/>
        </p:spPr>
        <p:txBody>
          <a:bodyPr wrap="square">
            <a:spAutoFit/>
          </a:bodyPr>
          <a:lstStyle/>
          <a:p>
            <a:r>
              <a:rPr lang="en-GB" sz="1400">
                <a:solidFill>
                  <a:srgbClr val="002060"/>
                </a:solidFill>
                <a:latin typeface="Helvetica" panose="020B0604020202020204" pitchFamily="34" charset="0"/>
                <a:cs typeface="Helvetica" panose="020B0604020202020204" pitchFamily="34" charset="0"/>
                <a:hlinkClick r:id="rId14"/>
              </a:rPr>
              <a:t>ENERGATE Brief on 2</a:t>
            </a:r>
            <a:r>
              <a:rPr lang="en-GB" sz="1400" baseline="30000">
                <a:solidFill>
                  <a:srgbClr val="002060"/>
                </a:solidFill>
                <a:latin typeface="Helvetica" panose="020B0604020202020204" pitchFamily="34" charset="0"/>
                <a:cs typeface="Helvetica" panose="020B0604020202020204" pitchFamily="34" charset="0"/>
                <a:hlinkClick r:id="rId14"/>
              </a:rPr>
              <a:t>nd</a:t>
            </a:r>
            <a:r>
              <a:rPr lang="en-GB" sz="1400">
                <a:solidFill>
                  <a:srgbClr val="002060"/>
                </a:solidFill>
                <a:latin typeface="Helvetica" panose="020B0604020202020204" pitchFamily="34" charset="0"/>
                <a:cs typeface="Helvetica" panose="020B0604020202020204" pitchFamily="34" charset="0"/>
                <a:hlinkClick r:id="rId14"/>
              </a:rPr>
              <a:t> Regional Training Workshop in Riga</a:t>
            </a:r>
            <a:endParaRPr lang="en-US" sz="1400"/>
          </a:p>
        </p:txBody>
      </p:sp>
      <p:sp>
        <p:nvSpPr>
          <p:cNvPr id="5" name="TextBox 4">
            <a:extLst>
              <a:ext uri="{FF2B5EF4-FFF2-40B4-BE49-F238E27FC236}">
                <a16:creationId xmlns:a16="http://schemas.microsoft.com/office/drawing/2014/main" id="{78F5902A-0293-29BD-2B3C-6250DEA3F4EF}"/>
              </a:ext>
            </a:extLst>
          </p:cNvPr>
          <p:cNvSpPr txBox="1"/>
          <p:nvPr/>
        </p:nvSpPr>
        <p:spPr>
          <a:xfrm>
            <a:off x="2457990" y="2157784"/>
            <a:ext cx="3277016" cy="523220"/>
          </a:xfrm>
          <a:prstGeom prst="rect">
            <a:avLst/>
          </a:prstGeom>
          <a:noFill/>
        </p:spPr>
        <p:txBody>
          <a:bodyPr wrap="square">
            <a:spAutoFit/>
          </a:bodyPr>
          <a:lstStyle/>
          <a:p>
            <a:r>
              <a:rPr lang="en-US" sz="1400">
                <a:latin typeface="Helvetica" panose="020B0604020202020204" pitchFamily="34" charset="0"/>
                <a:cs typeface="Helvetica" panose="020B0604020202020204" pitchFamily="34" charset="0"/>
                <a:hlinkClick r:id="rId15"/>
              </a:rPr>
              <a:t>Factsheet on ENERGATE </a:t>
            </a:r>
            <a:r>
              <a:rPr lang="en-US" sz="1400" err="1">
                <a:latin typeface="Helvetica" panose="020B0604020202020204" pitchFamily="34" charset="0"/>
                <a:cs typeface="Helvetica" panose="020B0604020202020204" pitchFamily="34" charset="0"/>
                <a:hlinkClick r:id="rId15"/>
              </a:rPr>
              <a:t>Verde.tec</a:t>
            </a:r>
            <a:r>
              <a:rPr lang="en-US" sz="1400">
                <a:latin typeface="Helvetica" panose="020B0604020202020204" pitchFamily="34" charset="0"/>
                <a:cs typeface="Helvetica" panose="020B0604020202020204" pitchFamily="34" charset="0"/>
                <a:hlinkClick r:id="rId15"/>
              </a:rPr>
              <a:t> International Exhibition Workshop</a:t>
            </a:r>
            <a:endParaRPr lang="el-GR" sz="140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1739166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683C8"/>
        </a:solidFill>
        <a:effectLst/>
      </p:bgPr>
    </p:bg>
    <p:spTree>
      <p:nvGrpSpPr>
        <p:cNvPr id="1" name=""/>
        <p:cNvGrpSpPr/>
        <p:nvPr/>
      </p:nvGrpSpPr>
      <p:grpSpPr>
        <a:xfrm>
          <a:off x="0" y="0"/>
          <a:ext cx="0" cy="0"/>
          <a:chOff x="0" y="0"/>
          <a:chExt cx="0" cy="0"/>
        </a:xfrm>
      </p:grpSpPr>
      <p:sp>
        <p:nvSpPr>
          <p:cNvPr id="2" name="Subtitle 10">
            <a:extLst>
              <a:ext uri="{FF2B5EF4-FFF2-40B4-BE49-F238E27FC236}">
                <a16:creationId xmlns:a16="http://schemas.microsoft.com/office/drawing/2014/main" id="{754795E5-6247-A4EA-746B-B4146423EF12}"/>
              </a:ext>
            </a:extLst>
          </p:cNvPr>
          <p:cNvSpPr>
            <a:spLocks noGrp="1"/>
          </p:cNvSpPr>
          <p:nvPr>
            <p:ph type="subTitle" idx="1"/>
          </p:nvPr>
        </p:nvSpPr>
        <p:spPr>
          <a:xfrm>
            <a:off x="3777342" y="2550371"/>
            <a:ext cx="6477001" cy="1757258"/>
          </a:xfrm>
        </p:spPr>
        <p:txBody>
          <a:bodyPr>
            <a:normAutofit/>
          </a:bodyPr>
          <a:lstStyle/>
          <a:p>
            <a:r>
              <a:rPr lang="en-US" sz="2000" b="1" i="1" dirty="0"/>
              <a:t>Eleni Stigka, </a:t>
            </a:r>
            <a:r>
              <a:rPr lang="en-US" sz="2000" b="1" i="1" dirty="0" err="1"/>
              <a:t>Greenesco</a:t>
            </a:r>
            <a:endParaRPr lang="en-US" sz="2000" dirty="0"/>
          </a:p>
        </p:txBody>
      </p:sp>
    </p:spTree>
    <p:extLst>
      <p:ext uri="{BB962C8B-B14F-4D97-AF65-F5344CB8AC3E}">
        <p14:creationId xmlns:p14="http://schemas.microsoft.com/office/powerpoint/2010/main" val="4279062544"/>
      </p:ext>
    </p:extLst>
  </p:cSld>
  <p:clrMapOvr>
    <a:masterClrMapping/>
  </p:clrMapOvr>
</p:sld>
</file>

<file path=ppt/theme/theme1.xml><?xml version="1.0" encoding="utf-8"?>
<a:theme xmlns:a="http://schemas.openxmlformats.org/drawingml/2006/main" name="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lgn="l">
          <a:defRPr dirty="0"/>
        </a:defPPr>
      </a:lstStyle>
    </a:txDef>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2.xml><?xml version="1.0" encoding="utf-8"?>
<a:theme xmlns:a="http://schemas.openxmlformats.org/drawingml/2006/main" name="1_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l">
          <a:defRPr dirty="0"/>
        </a:defPPr>
      </a:lstStyle>
    </a:txDef>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3.xml><?xml version="1.0" encoding="utf-8"?>
<a:theme xmlns:a="http://schemas.openxmlformats.org/drawingml/2006/main" name="3_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l">
          <a:defRPr dirty="0"/>
        </a:defPPr>
      </a:lstStyle>
    </a:txDef>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4.xml><?xml version="1.0" encoding="utf-8"?>
<a:theme xmlns:a="http://schemas.openxmlformats.org/drawingml/2006/main" name="12_Monolin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ormAutofit/>
      </a:bodyPr>
      <a:lstStyle>
        <a:defPPr algn="l">
          <a:defRPr dirty="0"/>
        </a:defPPr>
      </a:lstStyle>
    </a:txDef>
  </a:objectDefaults>
  <a:extraClrSchemeLst/>
  <a:extLst>
    <a:ext uri="{05A4C25C-085E-4340-85A3-A5531E510DB2}">
      <thm15:themeFamily xmlns:thm15="http://schemas.microsoft.com/office/thememl/2012/main" name="Minimalist dark sales pitch_tm22318419_Win32_LW__SL_v3" id="{25F84EBA-C1D2-4AFA-BE29-F69FFF8F2DC6}" vid="{6C5BA4FE-EBF3-4DA8-82DB-24F1AF7B6C4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SharedWithUsers xmlns="3973745b-dbdc-45a2-8db4-6ea1e3169d8b">
      <UserInfo>
        <DisplayName>Ioanna Andreoulaki</DisplayName>
        <AccountId>68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BA3906-9696-4247-AC0D-DD5C26B2A70A}">
  <ds:schemaRefs>
    <ds:schemaRef ds:uri="55f055a0-c403-41ad-9bc4-38fc65e6bd48"/>
    <ds:schemaRef ds:uri="acb14c95-7dbe-45eb-a216-61649eff27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D446390-8521-40A2-A462-EA068123BED9}">
  <ds:schemaRefs>
    <ds:schemaRef ds:uri="http://schemas.microsoft.com/sharepoint/v3/contenttype/forms"/>
  </ds:schemaRefs>
</ds:datastoreItem>
</file>

<file path=customXml/itemProps3.xml><?xml version="1.0" encoding="utf-8"?>
<ds:datastoreItem xmlns:ds="http://schemas.openxmlformats.org/officeDocument/2006/customXml" ds:itemID="{3B64A27A-E1D6-44B9-9812-A60D15E1635F}"/>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Integral</Template>
  <TotalTime>0</TotalTime>
  <Words>808</Words>
  <Application>Microsoft Office PowerPoint</Application>
  <PresentationFormat>Widescreen</PresentationFormat>
  <Paragraphs>140</Paragraphs>
  <Slides>11</Slides>
  <Notes>7</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11</vt:i4>
      </vt:variant>
    </vt:vector>
  </HeadingPairs>
  <TitlesOfParts>
    <vt:vector size="20" baseType="lpstr">
      <vt:lpstr>Arial</vt:lpstr>
      <vt:lpstr>Calibri</vt:lpstr>
      <vt:lpstr>Helvetica</vt:lpstr>
      <vt:lpstr>Tenorite</vt:lpstr>
      <vt:lpstr>URW DIN Light</vt:lpstr>
      <vt:lpstr>Monoline</vt:lpstr>
      <vt:lpstr>1_Monoline</vt:lpstr>
      <vt:lpstr>3_Monoline</vt:lpstr>
      <vt:lpstr>12_Monoline</vt:lpstr>
      <vt:lpstr> ENERGATE Project Overview  16th International Conference on Information, Intelligence, Systems and Applications  5th International Workshop on AI &amp; Data Analytics in the Energy Sector #SmartEnergyCluster Summit</vt:lpstr>
      <vt:lpstr>PowerPoint Presentation</vt:lpstr>
      <vt:lpstr>The ENERGATE Project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Katerina Papapostolou</cp:lastModifiedBy>
  <cp:revision>1</cp:revision>
  <dcterms:created xsi:type="dcterms:W3CDTF">2023-02-02T00:51:27Z</dcterms:created>
  <dcterms:modified xsi:type="dcterms:W3CDTF">2025-07-09T12:00:06Z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0x0101005EFAF6601383484B89F51FA717AD953A</vt:lpwstr>
  </property>
  <property fmtid="{D5CDD505-2E9C-101B-9397-08002B2CF9AE}" pid="3" name="MediaServiceImageTags">
    <vt:lpwstr/>
  </property>
</Properties>
</file>